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sldIdLst>
    <p:sldId id="257" r:id="rId2"/>
    <p:sldId id="258" r:id="rId3"/>
    <p:sldId id="259" r:id="rId4"/>
  </p:sldIdLst>
  <p:sldSz cx="9359900" cy="11520488"/>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8">
          <p15:clr>
            <a:srgbClr val="A4A3A4"/>
          </p15:clr>
        </p15:guide>
        <p15:guide id="2" pos="29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636" y="60"/>
      </p:cViewPr>
      <p:guideLst>
        <p:guide orient="horz" pos="3628"/>
        <p:guide pos="29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69988" y="1885414"/>
            <a:ext cx="7019925" cy="4010837"/>
          </a:xfrm>
        </p:spPr>
        <p:txBody>
          <a:bodyPr anchor="b"/>
          <a:lstStyle>
            <a:lvl1pPr algn="ctr">
              <a:defRPr sz="4606"/>
            </a:lvl1pPr>
          </a:lstStyle>
          <a:p>
            <a:r>
              <a:rPr lang="fr-FR" smtClean="0"/>
              <a:t>Modifiez le style du titre</a:t>
            </a:r>
            <a:endParaRPr lang="fr-FR"/>
          </a:p>
        </p:txBody>
      </p:sp>
      <p:sp>
        <p:nvSpPr>
          <p:cNvPr id="3" name="Sous-titre 2"/>
          <p:cNvSpPr>
            <a:spLocks noGrp="1"/>
          </p:cNvSpPr>
          <p:nvPr>
            <p:ph type="subTitle" idx="1"/>
          </p:nvPr>
        </p:nvSpPr>
        <p:spPr>
          <a:xfrm>
            <a:off x="1169988" y="6050924"/>
            <a:ext cx="7019925" cy="2781450"/>
          </a:xfrm>
        </p:spPr>
        <p:txBody>
          <a:bodyPr/>
          <a:lstStyle>
            <a:lvl1pPr marL="0" indent="0" algn="ctr">
              <a:buNone/>
              <a:defRPr sz="1842"/>
            </a:lvl1pPr>
            <a:lvl2pPr marL="350992" indent="0" algn="ctr">
              <a:buNone/>
              <a:defRPr sz="1535"/>
            </a:lvl2pPr>
            <a:lvl3pPr marL="701985" indent="0" algn="ctr">
              <a:buNone/>
              <a:defRPr sz="1382"/>
            </a:lvl3pPr>
            <a:lvl4pPr marL="1052977" indent="0" algn="ctr">
              <a:buNone/>
              <a:defRPr sz="1228"/>
            </a:lvl4pPr>
            <a:lvl5pPr marL="1403970" indent="0" algn="ctr">
              <a:buNone/>
              <a:defRPr sz="1228"/>
            </a:lvl5pPr>
            <a:lvl6pPr marL="1754962" indent="0" algn="ctr">
              <a:buNone/>
              <a:defRPr sz="1228"/>
            </a:lvl6pPr>
            <a:lvl7pPr marL="2105955" indent="0" algn="ctr">
              <a:buNone/>
              <a:defRPr sz="1228"/>
            </a:lvl7pPr>
            <a:lvl8pPr marL="2456947" indent="0" algn="ctr">
              <a:buNone/>
              <a:defRPr sz="1228"/>
            </a:lvl8pPr>
            <a:lvl9pPr marL="2807940" indent="0" algn="ctr">
              <a:buNone/>
              <a:defRPr sz="1228"/>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78707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141296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8179" y="613359"/>
            <a:ext cx="2018228" cy="9763081"/>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43493" y="613359"/>
            <a:ext cx="5937687" cy="976308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169168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326343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618" y="2872123"/>
            <a:ext cx="8072914" cy="4792202"/>
          </a:xfrm>
        </p:spPr>
        <p:txBody>
          <a:bodyPr anchor="b"/>
          <a:lstStyle>
            <a:lvl1pPr>
              <a:defRPr sz="4606"/>
            </a:lvl1pPr>
          </a:lstStyle>
          <a:p>
            <a:r>
              <a:rPr lang="fr-FR" smtClean="0"/>
              <a:t>Modifiez le style du titre</a:t>
            </a:r>
            <a:endParaRPr lang="fr-FR"/>
          </a:p>
        </p:txBody>
      </p:sp>
      <p:sp>
        <p:nvSpPr>
          <p:cNvPr id="3" name="Espace réservé du texte 2"/>
          <p:cNvSpPr>
            <a:spLocks noGrp="1"/>
          </p:cNvSpPr>
          <p:nvPr>
            <p:ph type="body" idx="1"/>
          </p:nvPr>
        </p:nvSpPr>
        <p:spPr>
          <a:xfrm>
            <a:off x="638618" y="7709662"/>
            <a:ext cx="8072914" cy="2520106"/>
          </a:xfrm>
        </p:spPr>
        <p:txBody>
          <a:bodyPr/>
          <a:lstStyle>
            <a:lvl1pPr marL="0" indent="0">
              <a:buNone/>
              <a:defRPr sz="1842">
                <a:solidFill>
                  <a:schemeClr val="tx1">
                    <a:tint val="75000"/>
                  </a:schemeClr>
                </a:solidFill>
              </a:defRPr>
            </a:lvl1pPr>
            <a:lvl2pPr marL="350992" indent="0">
              <a:buNone/>
              <a:defRPr sz="1535">
                <a:solidFill>
                  <a:schemeClr val="tx1">
                    <a:tint val="75000"/>
                  </a:schemeClr>
                </a:solidFill>
              </a:defRPr>
            </a:lvl2pPr>
            <a:lvl3pPr marL="701985" indent="0">
              <a:buNone/>
              <a:defRPr sz="1382">
                <a:solidFill>
                  <a:schemeClr val="tx1">
                    <a:tint val="75000"/>
                  </a:schemeClr>
                </a:solidFill>
              </a:defRPr>
            </a:lvl3pPr>
            <a:lvl4pPr marL="1052977" indent="0">
              <a:buNone/>
              <a:defRPr sz="1228">
                <a:solidFill>
                  <a:schemeClr val="tx1">
                    <a:tint val="75000"/>
                  </a:schemeClr>
                </a:solidFill>
              </a:defRPr>
            </a:lvl4pPr>
            <a:lvl5pPr marL="1403970" indent="0">
              <a:buNone/>
              <a:defRPr sz="1228">
                <a:solidFill>
                  <a:schemeClr val="tx1">
                    <a:tint val="75000"/>
                  </a:schemeClr>
                </a:solidFill>
              </a:defRPr>
            </a:lvl5pPr>
            <a:lvl6pPr marL="1754962" indent="0">
              <a:buNone/>
              <a:defRPr sz="1228">
                <a:solidFill>
                  <a:schemeClr val="tx1">
                    <a:tint val="75000"/>
                  </a:schemeClr>
                </a:solidFill>
              </a:defRPr>
            </a:lvl6pPr>
            <a:lvl7pPr marL="2105955" indent="0">
              <a:buNone/>
              <a:defRPr sz="1228">
                <a:solidFill>
                  <a:schemeClr val="tx1">
                    <a:tint val="75000"/>
                  </a:schemeClr>
                </a:solidFill>
              </a:defRPr>
            </a:lvl7pPr>
            <a:lvl8pPr marL="2456947" indent="0">
              <a:buNone/>
              <a:defRPr sz="1228">
                <a:solidFill>
                  <a:schemeClr val="tx1">
                    <a:tint val="75000"/>
                  </a:schemeClr>
                </a:solidFill>
              </a:defRPr>
            </a:lvl8pPr>
            <a:lvl9pPr marL="2807940" indent="0">
              <a:buNone/>
              <a:defRPr sz="1228">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100119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43493" y="3066796"/>
            <a:ext cx="3977958" cy="730964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38449" y="3066796"/>
            <a:ext cx="3977958" cy="730964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182195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44712" y="613360"/>
            <a:ext cx="8072914" cy="2226762"/>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44713" y="2824120"/>
            <a:ext cx="3959676" cy="1384058"/>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fr-FR" smtClean="0"/>
              <a:t>Modifier les styles du texte du masque</a:t>
            </a:r>
          </a:p>
        </p:txBody>
      </p:sp>
      <p:sp>
        <p:nvSpPr>
          <p:cNvPr id="4" name="Espace réservé du contenu 3"/>
          <p:cNvSpPr>
            <a:spLocks noGrp="1"/>
          </p:cNvSpPr>
          <p:nvPr>
            <p:ph sz="half" idx="2"/>
          </p:nvPr>
        </p:nvSpPr>
        <p:spPr>
          <a:xfrm>
            <a:off x="644713" y="4208178"/>
            <a:ext cx="3959676" cy="618959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738449" y="2824120"/>
            <a:ext cx="3979177" cy="1384058"/>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fr-FR" smtClean="0"/>
              <a:t>Modifier les styles du texte du masque</a:t>
            </a:r>
          </a:p>
        </p:txBody>
      </p:sp>
      <p:sp>
        <p:nvSpPr>
          <p:cNvPr id="6" name="Espace réservé du contenu 5"/>
          <p:cNvSpPr>
            <a:spLocks noGrp="1"/>
          </p:cNvSpPr>
          <p:nvPr>
            <p:ph sz="quarter" idx="4"/>
          </p:nvPr>
        </p:nvSpPr>
        <p:spPr>
          <a:xfrm>
            <a:off x="4738449" y="4208178"/>
            <a:ext cx="3979177" cy="618959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229453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254938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276334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4713" y="768032"/>
            <a:ext cx="3018811" cy="2688114"/>
          </a:xfrm>
        </p:spPr>
        <p:txBody>
          <a:bodyPr anchor="b"/>
          <a:lstStyle>
            <a:lvl1pPr>
              <a:defRPr sz="2457"/>
            </a:lvl1pPr>
          </a:lstStyle>
          <a:p>
            <a:r>
              <a:rPr lang="fr-FR" smtClean="0"/>
              <a:t>Modifiez le style du titre</a:t>
            </a:r>
            <a:endParaRPr lang="fr-FR"/>
          </a:p>
        </p:txBody>
      </p:sp>
      <p:sp>
        <p:nvSpPr>
          <p:cNvPr id="3" name="Espace réservé du contenu 2"/>
          <p:cNvSpPr>
            <a:spLocks noGrp="1"/>
          </p:cNvSpPr>
          <p:nvPr>
            <p:ph idx="1"/>
          </p:nvPr>
        </p:nvSpPr>
        <p:spPr>
          <a:xfrm>
            <a:off x="3979177" y="1658738"/>
            <a:ext cx="4738449" cy="8187013"/>
          </a:xfrm>
        </p:spPr>
        <p:txBody>
          <a:bodyPr/>
          <a:lstStyle>
            <a:lvl1pPr>
              <a:defRPr sz="2457"/>
            </a:lvl1pPr>
            <a:lvl2pPr>
              <a:defRPr sz="2150"/>
            </a:lvl2pPr>
            <a:lvl3pPr>
              <a:defRPr sz="1842"/>
            </a:lvl3pPr>
            <a:lvl4pPr>
              <a:defRPr sz="1535"/>
            </a:lvl4pPr>
            <a:lvl5pPr>
              <a:defRPr sz="1535"/>
            </a:lvl5pPr>
            <a:lvl6pPr>
              <a:defRPr sz="1535"/>
            </a:lvl6pPr>
            <a:lvl7pPr>
              <a:defRPr sz="1535"/>
            </a:lvl7pPr>
            <a:lvl8pPr>
              <a:defRPr sz="1535"/>
            </a:lvl8pPr>
            <a:lvl9pPr>
              <a:defRPr sz="1535"/>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44713" y="3456146"/>
            <a:ext cx="3018811" cy="6402939"/>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184561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4713" y="768032"/>
            <a:ext cx="3018811" cy="2688114"/>
          </a:xfrm>
        </p:spPr>
        <p:txBody>
          <a:bodyPr anchor="b"/>
          <a:lstStyle>
            <a:lvl1pPr>
              <a:defRPr sz="2457"/>
            </a:lvl1pPr>
          </a:lstStyle>
          <a:p>
            <a:r>
              <a:rPr lang="fr-FR" smtClean="0"/>
              <a:t>Modifiez le style du titre</a:t>
            </a:r>
            <a:endParaRPr lang="fr-FR"/>
          </a:p>
        </p:txBody>
      </p:sp>
      <p:sp>
        <p:nvSpPr>
          <p:cNvPr id="3" name="Espace réservé pour une image  2"/>
          <p:cNvSpPr>
            <a:spLocks noGrp="1"/>
          </p:cNvSpPr>
          <p:nvPr>
            <p:ph type="pic" idx="1"/>
          </p:nvPr>
        </p:nvSpPr>
        <p:spPr>
          <a:xfrm>
            <a:off x="3979177" y="1658738"/>
            <a:ext cx="4738449" cy="8187013"/>
          </a:xfrm>
        </p:spPr>
        <p:txBody>
          <a:bodyPr/>
          <a:lstStyle>
            <a:lvl1pPr marL="0" indent="0">
              <a:buNone/>
              <a:defRPr sz="2457"/>
            </a:lvl1pPr>
            <a:lvl2pPr marL="350992" indent="0">
              <a:buNone/>
              <a:defRPr sz="2150"/>
            </a:lvl2pPr>
            <a:lvl3pPr marL="701985" indent="0">
              <a:buNone/>
              <a:defRPr sz="1842"/>
            </a:lvl3pPr>
            <a:lvl4pPr marL="1052977" indent="0">
              <a:buNone/>
              <a:defRPr sz="1535"/>
            </a:lvl4pPr>
            <a:lvl5pPr marL="1403970" indent="0">
              <a:buNone/>
              <a:defRPr sz="1535"/>
            </a:lvl5pPr>
            <a:lvl6pPr marL="1754962" indent="0">
              <a:buNone/>
              <a:defRPr sz="1535"/>
            </a:lvl6pPr>
            <a:lvl7pPr marL="2105955" indent="0">
              <a:buNone/>
              <a:defRPr sz="1535"/>
            </a:lvl7pPr>
            <a:lvl8pPr marL="2456947" indent="0">
              <a:buNone/>
              <a:defRPr sz="1535"/>
            </a:lvl8pPr>
            <a:lvl9pPr marL="2807940" indent="0">
              <a:buNone/>
              <a:defRPr sz="1535"/>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644713" y="3456146"/>
            <a:ext cx="3018811" cy="6402939"/>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5545103-C413-417C-99F3-4AE10470E0C4}" type="datetimeFigureOut">
              <a:rPr lang="fr-FR" smtClean="0"/>
              <a:pPr/>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F79680-D6BF-46A4-85EE-FE9516D12CD3}" type="slidenum">
              <a:rPr lang="fr-FR" smtClean="0"/>
              <a:pPr/>
              <a:t>‹N°›</a:t>
            </a:fld>
            <a:endParaRPr lang="fr-FR"/>
          </a:p>
        </p:txBody>
      </p:sp>
    </p:spTree>
    <p:extLst>
      <p:ext uri="{BB962C8B-B14F-4D97-AF65-F5344CB8AC3E}">
        <p14:creationId xmlns:p14="http://schemas.microsoft.com/office/powerpoint/2010/main" val="121178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7000"/>
            <a:lum/>
          </a:blip>
          <a:srcRect/>
          <a:stretch>
            <a:fillRect t="-13000" b="-1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43493" y="613360"/>
            <a:ext cx="8072914" cy="222676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43493" y="3066796"/>
            <a:ext cx="8072914" cy="730964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43493" y="10677787"/>
            <a:ext cx="2105978" cy="613359"/>
          </a:xfrm>
          <a:prstGeom prst="rect">
            <a:avLst/>
          </a:prstGeom>
        </p:spPr>
        <p:txBody>
          <a:bodyPr vert="horz" lIns="91440" tIns="45720" rIns="91440" bIns="45720" rtlCol="0" anchor="ctr"/>
          <a:lstStyle>
            <a:lvl1pPr algn="l">
              <a:defRPr sz="921">
                <a:solidFill>
                  <a:schemeClr val="tx1">
                    <a:tint val="75000"/>
                  </a:schemeClr>
                </a:solidFill>
              </a:defRPr>
            </a:lvl1pPr>
          </a:lstStyle>
          <a:p>
            <a:fld id="{65545103-C413-417C-99F3-4AE10470E0C4}" type="datetimeFigureOut">
              <a:rPr lang="fr-FR" smtClean="0"/>
              <a:pPr/>
              <a:t>07/04/2020</a:t>
            </a:fld>
            <a:endParaRPr lang="fr-FR"/>
          </a:p>
        </p:txBody>
      </p:sp>
      <p:sp>
        <p:nvSpPr>
          <p:cNvPr id="5" name="Espace réservé du pied de page 4"/>
          <p:cNvSpPr>
            <a:spLocks noGrp="1"/>
          </p:cNvSpPr>
          <p:nvPr>
            <p:ph type="ftr" sz="quarter" idx="3"/>
          </p:nvPr>
        </p:nvSpPr>
        <p:spPr>
          <a:xfrm>
            <a:off x="3100467" y="10677787"/>
            <a:ext cx="3158966" cy="613359"/>
          </a:xfrm>
          <a:prstGeom prst="rect">
            <a:avLst/>
          </a:prstGeom>
        </p:spPr>
        <p:txBody>
          <a:bodyPr vert="horz" lIns="91440" tIns="45720" rIns="91440" bIns="45720" rtlCol="0" anchor="ctr"/>
          <a:lstStyle>
            <a:lvl1pPr algn="ctr">
              <a:defRPr sz="921">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610429" y="10677787"/>
            <a:ext cx="2105978" cy="613359"/>
          </a:xfrm>
          <a:prstGeom prst="rect">
            <a:avLst/>
          </a:prstGeom>
        </p:spPr>
        <p:txBody>
          <a:bodyPr vert="horz" lIns="91440" tIns="45720" rIns="91440" bIns="45720" rtlCol="0" anchor="ctr"/>
          <a:lstStyle>
            <a:lvl1pPr algn="r">
              <a:defRPr sz="921">
                <a:solidFill>
                  <a:schemeClr val="tx1">
                    <a:tint val="75000"/>
                  </a:schemeClr>
                </a:solidFill>
              </a:defRPr>
            </a:lvl1pPr>
          </a:lstStyle>
          <a:p>
            <a:fld id="{51F79680-D6BF-46A4-85EE-FE9516D12CD3}" type="slidenum">
              <a:rPr lang="fr-FR" smtClean="0"/>
              <a:pPr/>
              <a:t>‹N°›</a:t>
            </a:fld>
            <a:endParaRPr lang="fr-FR"/>
          </a:p>
        </p:txBody>
      </p:sp>
    </p:spTree>
    <p:extLst>
      <p:ext uri="{BB962C8B-B14F-4D97-AF65-F5344CB8AC3E}">
        <p14:creationId xmlns:p14="http://schemas.microsoft.com/office/powerpoint/2010/main" val="41533493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01985" rtl="0" eaLnBrk="1" latinLnBrk="0" hangingPunct="1">
        <a:lnSpc>
          <a:spcPct val="90000"/>
        </a:lnSpc>
        <a:spcBef>
          <a:spcPct val="0"/>
        </a:spcBef>
        <a:buNone/>
        <a:defRPr sz="3378" kern="1200">
          <a:solidFill>
            <a:schemeClr val="tx1"/>
          </a:solidFill>
          <a:latin typeface="+mj-lt"/>
          <a:ea typeface="+mj-ea"/>
          <a:cs typeface="+mj-cs"/>
        </a:defRPr>
      </a:lvl1pPr>
    </p:titleStyle>
    <p:bodyStyle>
      <a:lvl1pPr marL="175496" indent="-175496" algn="l" defTabSz="701985" rtl="0" eaLnBrk="1" latinLnBrk="0" hangingPunct="1">
        <a:lnSpc>
          <a:spcPct val="90000"/>
        </a:lnSpc>
        <a:spcBef>
          <a:spcPts val="768"/>
        </a:spcBef>
        <a:buFont typeface="Arial" panose="020B0604020202020204" pitchFamily="34" charset="0"/>
        <a:buChar char="•"/>
        <a:defRPr sz="2150" kern="1200">
          <a:solidFill>
            <a:schemeClr val="tx1"/>
          </a:solidFill>
          <a:latin typeface="+mn-lt"/>
          <a:ea typeface="+mn-ea"/>
          <a:cs typeface="+mn-cs"/>
        </a:defRPr>
      </a:lvl1pPr>
      <a:lvl2pPr marL="526489" indent="-175496" algn="l" defTabSz="701985" rtl="0" eaLnBrk="1" latinLnBrk="0" hangingPunct="1">
        <a:lnSpc>
          <a:spcPct val="90000"/>
        </a:lnSpc>
        <a:spcBef>
          <a:spcPts val="384"/>
        </a:spcBef>
        <a:buFont typeface="Arial" panose="020B0604020202020204" pitchFamily="34" charset="0"/>
        <a:buChar char="•"/>
        <a:defRPr sz="1842" kern="1200">
          <a:solidFill>
            <a:schemeClr val="tx1"/>
          </a:solidFill>
          <a:latin typeface="+mn-lt"/>
          <a:ea typeface="+mn-ea"/>
          <a:cs typeface="+mn-cs"/>
        </a:defRPr>
      </a:lvl2pPr>
      <a:lvl3pPr marL="877481" indent="-175496" algn="l" defTabSz="701985" rtl="0" eaLnBrk="1" latinLnBrk="0" hangingPunct="1">
        <a:lnSpc>
          <a:spcPct val="90000"/>
        </a:lnSpc>
        <a:spcBef>
          <a:spcPts val="384"/>
        </a:spcBef>
        <a:buFont typeface="Arial" panose="020B0604020202020204" pitchFamily="34" charset="0"/>
        <a:buChar char="•"/>
        <a:defRPr sz="1535" kern="1200">
          <a:solidFill>
            <a:schemeClr val="tx1"/>
          </a:solidFill>
          <a:latin typeface="+mn-lt"/>
          <a:ea typeface="+mn-ea"/>
          <a:cs typeface="+mn-cs"/>
        </a:defRPr>
      </a:lvl3pPr>
      <a:lvl4pPr marL="1228474"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4pPr>
      <a:lvl5pPr marL="1579466"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5pPr>
      <a:lvl6pPr marL="1930458"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6pPr>
      <a:lvl7pPr marL="2281451"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7pPr>
      <a:lvl8pPr marL="2632443"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8pPr>
      <a:lvl9pPr marL="2983436"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9pPr>
    </p:bodyStyle>
    <p:otherStyle>
      <a:defPPr>
        <a:defRPr lang="fr-FR"/>
      </a:defPPr>
      <a:lvl1pPr marL="0" algn="l" defTabSz="701985" rtl="0" eaLnBrk="1" latinLnBrk="0" hangingPunct="1">
        <a:defRPr sz="1382" kern="1200">
          <a:solidFill>
            <a:schemeClr val="tx1"/>
          </a:solidFill>
          <a:latin typeface="+mn-lt"/>
          <a:ea typeface="+mn-ea"/>
          <a:cs typeface="+mn-cs"/>
        </a:defRPr>
      </a:lvl1pPr>
      <a:lvl2pPr marL="350992" algn="l" defTabSz="701985" rtl="0" eaLnBrk="1" latinLnBrk="0" hangingPunct="1">
        <a:defRPr sz="1382" kern="1200">
          <a:solidFill>
            <a:schemeClr val="tx1"/>
          </a:solidFill>
          <a:latin typeface="+mn-lt"/>
          <a:ea typeface="+mn-ea"/>
          <a:cs typeface="+mn-cs"/>
        </a:defRPr>
      </a:lvl2pPr>
      <a:lvl3pPr marL="701985" algn="l" defTabSz="701985" rtl="0" eaLnBrk="1" latinLnBrk="0" hangingPunct="1">
        <a:defRPr sz="1382" kern="1200">
          <a:solidFill>
            <a:schemeClr val="tx1"/>
          </a:solidFill>
          <a:latin typeface="+mn-lt"/>
          <a:ea typeface="+mn-ea"/>
          <a:cs typeface="+mn-cs"/>
        </a:defRPr>
      </a:lvl3pPr>
      <a:lvl4pPr marL="1052977" algn="l" defTabSz="701985" rtl="0" eaLnBrk="1" latinLnBrk="0" hangingPunct="1">
        <a:defRPr sz="1382" kern="1200">
          <a:solidFill>
            <a:schemeClr val="tx1"/>
          </a:solidFill>
          <a:latin typeface="+mn-lt"/>
          <a:ea typeface="+mn-ea"/>
          <a:cs typeface="+mn-cs"/>
        </a:defRPr>
      </a:lvl4pPr>
      <a:lvl5pPr marL="1403970" algn="l" defTabSz="701985" rtl="0" eaLnBrk="1" latinLnBrk="0" hangingPunct="1">
        <a:defRPr sz="1382" kern="1200">
          <a:solidFill>
            <a:schemeClr val="tx1"/>
          </a:solidFill>
          <a:latin typeface="+mn-lt"/>
          <a:ea typeface="+mn-ea"/>
          <a:cs typeface="+mn-cs"/>
        </a:defRPr>
      </a:lvl5pPr>
      <a:lvl6pPr marL="1754962" algn="l" defTabSz="701985" rtl="0" eaLnBrk="1" latinLnBrk="0" hangingPunct="1">
        <a:defRPr sz="1382" kern="1200">
          <a:solidFill>
            <a:schemeClr val="tx1"/>
          </a:solidFill>
          <a:latin typeface="+mn-lt"/>
          <a:ea typeface="+mn-ea"/>
          <a:cs typeface="+mn-cs"/>
        </a:defRPr>
      </a:lvl6pPr>
      <a:lvl7pPr marL="2105955" algn="l" defTabSz="701985" rtl="0" eaLnBrk="1" latinLnBrk="0" hangingPunct="1">
        <a:defRPr sz="1382" kern="1200">
          <a:solidFill>
            <a:schemeClr val="tx1"/>
          </a:solidFill>
          <a:latin typeface="+mn-lt"/>
          <a:ea typeface="+mn-ea"/>
          <a:cs typeface="+mn-cs"/>
        </a:defRPr>
      </a:lvl7pPr>
      <a:lvl8pPr marL="2456947" algn="l" defTabSz="701985" rtl="0" eaLnBrk="1" latinLnBrk="0" hangingPunct="1">
        <a:defRPr sz="1382" kern="1200">
          <a:solidFill>
            <a:schemeClr val="tx1"/>
          </a:solidFill>
          <a:latin typeface="+mn-lt"/>
          <a:ea typeface="+mn-ea"/>
          <a:cs typeface="+mn-cs"/>
        </a:defRPr>
      </a:lvl8pPr>
      <a:lvl9pPr marL="2807940" algn="l" defTabSz="701985" rtl="0" eaLnBrk="1" latinLnBrk="0" hangingPunct="1">
        <a:defRPr sz="13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13000" b="-13000"/>
          </a:stretch>
        </a:blipFill>
        <a:effectLst/>
      </p:bgPr>
    </p:bg>
    <p:spTree>
      <p:nvGrpSpPr>
        <p:cNvPr id="1" name=""/>
        <p:cNvGrpSpPr/>
        <p:nvPr/>
      </p:nvGrpSpPr>
      <p:grpSpPr>
        <a:xfrm>
          <a:off x="0" y="0"/>
          <a:ext cx="0" cy="0"/>
          <a:chOff x="0" y="0"/>
          <a:chExt cx="0" cy="0"/>
        </a:xfrm>
      </p:grpSpPr>
      <p:sp>
        <p:nvSpPr>
          <p:cNvPr id="339" name="Ellipse 338"/>
          <p:cNvSpPr/>
          <p:nvPr/>
        </p:nvSpPr>
        <p:spPr>
          <a:xfrm>
            <a:off x="-1880" y="972350"/>
            <a:ext cx="1321525" cy="778586"/>
          </a:xfrm>
          <a:prstGeom prst="ellipse">
            <a:avLst/>
          </a:prstGeom>
          <a:solidFill>
            <a:srgbClr val="0C03B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dirty="0" smtClean="0"/>
              <a:t>Accueil  et </a:t>
            </a:r>
            <a:r>
              <a:rPr lang="fr-FR" sz="1351" dirty="0" smtClean="0"/>
              <a:t>pré-tri</a:t>
            </a:r>
            <a:endParaRPr lang="fr-FR" sz="1351" dirty="0"/>
          </a:p>
        </p:txBody>
      </p:sp>
      <p:cxnSp>
        <p:nvCxnSpPr>
          <p:cNvPr id="340" name="Connecteur droit avec flèche 339"/>
          <p:cNvCxnSpPr/>
          <p:nvPr/>
        </p:nvCxnSpPr>
        <p:spPr>
          <a:xfrm flipV="1">
            <a:off x="1392072" y="1401440"/>
            <a:ext cx="505146" cy="4279"/>
          </a:xfrm>
          <a:prstGeom prst="straightConnector1">
            <a:avLst/>
          </a:prstGeom>
          <a:ln w="254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1" name="Organigramme : Décision 340"/>
          <p:cNvSpPr/>
          <p:nvPr/>
        </p:nvSpPr>
        <p:spPr>
          <a:xfrm>
            <a:off x="1990205" y="992423"/>
            <a:ext cx="2822087" cy="818775"/>
          </a:xfrm>
          <a:prstGeom prst="flowChartDecis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dirty="0">
                <a:solidFill>
                  <a:schemeClr val="tx1"/>
                </a:solidFill>
              </a:rPr>
              <a:t>Motif de consultation: cas </a:t>
            </a:r>
            <a:r>
              <a:rPr lang="fr-FR" sz="1351" dirty="0" smtClean="0">
                <a:solidFill>
                  <a:schemeClr val="tx1"/>
                </a:solidFill>
              </a:rPr>
              <a:t>suspect</a:t>
            </a:r>
            <a:endParaRPr lang="fr-FR" sz="1351" dirty="0">
              <a:solidFill>
                <a:schemeClr val="tx1"/>
              </a:solidFill>
            </a:endParaRPr>
          </a:p>
        </p:txBody>
      </p:sp>
      <p:cxnSp>
        <p:nvCxnSpPr>
          <p:cNvPr id="342" name="Connecteur droit 341"/>
          <p:cNvCxnSpPr>
            <a:stCxn id="341" idx="2"/>
          </p:cNvCxnSpPr>
          <p:nvPr/>
        </p:nvCxnSpPr>
        <p:spPr>
          <a:xfrm flipH="1">
            <a:off x="3401248" y="1811198"/>
            <a:ext cx="1" cy="191995"/>
          </a:xfrm>
          <a:prstGeom prst="line">
            <a:avLst/>
          </a:prstGeom>
          <a:ln w="25400"/>
        </p:spPr>
        <p:style>
          <a:lnRef idx="3">
            <a:schemeClr val="dk1"/>
          </a:lnRef>
          <a:fillRef idx="0">
            <a:schemeClr val="dk1"/>
          </a:fillRef>
          <a:effectRef idx="2">
            <a:schemeClr val="dk1"/>
          </a:effectRef>
          <a:fontRef idx="minor">
            <a:schemeClr val="tx1"/>
          </a:fontRef>
        </p:style>
      </p:cxnSp>
      <p:sp>
        <p:nvSpPr>
          <p:cNvPr id="343" name="ZoneTexte 342"/>
          <p:cNvSpPr txBox="1"/>
          <p:nvPr/>
        </p:nvSpPr>
        <p:spPr>
          <a:xfrm>
            <a:off x="3173872" y="1945517"/>
            <a:ext cx="510449" cy="300210"/>
          </a:xfrm>
          <a:prstGeom prst="rect">
            <a:avLst/>
          </a:prstGeom>
          <a:noFill/>
        </p:spPr>
        <p:txBody>
          <a:bodyPr wrap="square" rtlCol="0">
            <a:spAutoFit/>
          </a:bodyPr>
          <a:lstStyle/>
          <a:p>
            <a:r>
              <a:rPr lang="fr-FR" sz="1351" dirty="0"/>
              <a:t>oui</a:t>
            </a:r>
          </a:p>
        </p:txBody>
      </p:sp>
      <p:cxnSp>
        <p:nvCxnSpPr>
          <p:cNvPr id="344" name="Connecteur droit avec flèche 343"/>
          <p:cNvCxnSpPr/>
          <p:nvPr/>
        </p:nvCxnSpPr>
        <p:spPr>
          <a:xfrm>
            <a:off x="3401248" y="2146255"/>
            <a:ext cx="0" cy="14400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345" name="Rectangle avec flèche vers le bas 344"/>
          <p:cNvSpPr/>
          <p:nvPr/>
        </p:nvSpPr>
        <p:spPr>
          <a:xfrm>
            <a:off x="2496509" y="2279487"/>
            <a:ext cx="1972557" cy="1060742"/>
          </a:xfrm>
          <a:prstGeom prst="downArrowCallout">
            <a:avLst>
              <a:gd name="adj1" fmla="val 25000"/>
              <a:gd name="adj2" fmla="val 13657"/>
              <a:gd name="adj3" fmla="val 25000"/>
              <a:gd name="adj4" fmla="val 64977"/>
            </a:avLst>
          </a:prstGeom>
          <a:solidFill>
            <a:srgbClr val="FC8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lnSpc>
                <a:spcPct val="150000"/>
              </a:lnSpc>
            </a:pPr>
            <a:r>
              <a:rPr lang="fr-FR" sz="1351" dirty="0">
                <a:solidFill>
                  <a:schemeClr val="tx1"/>
                </a:solidFill>
              </a:rPr>
              <a:t>Circuit </a:t>
            </a:r>
            <a:r>
              <a:rPr lang="fr-FR" sz="1351" dirty="0" err="1" smtClean="0">
                <a:solidFill>
                  <a:schemeClr val="tx1"/>
                </a:solidFill>
              </a:rPr>
              <a:t>Covid</a:t>
            </a:r>
            <a:endParaRPr lang="fr-FR" sz="1351" dirty="0" smtClean="0">
              <a:solidFill>
                <a:schemeClr val="tx1"/>
              </a:solidFill>
            </a:endParaRPr>
          </a:p>
          <a:p>
            <a:pPr lvl="0" algn="ctr"/>
            <a:r>
              <a:rPr lang="fr-FR" sz="1000" dirty="0">
                <a:solidFill>
                  <a:prstClr val="black"/>
                </a:solidFill>
              </a:rPr>
              <a:t>Isoler le malade et commencer la prise en charge </a:t>
            </a:r>
            <a:r>
              <a:rPr lang="fr-FR" sz="1000" dirty="0" smtClean="0">
                <a:solidFill>
                  <a:prstClr val="black"/>
                </a:solidFill>
              </a:rPr>
              <a:t>*</a:t>
            </a:r>
            <a:endParaRPr lang="fr-FR" sz="1000" dirty="0">
              <a:solidFill>
                <a:prstClr val="black"/>
              </a:solidFill>
            </a:endParaRPr>
          </a:p>
          <a:p>
            <a:pPr algn="ctr"/>
            <a:endParaRPr lang="fr-FR" sz="1351" dirty="0">
              <a:solidFill>
                <a:schemeClr val="tx1"/>
              </a:solidFill>
            </a:endParaRPr>
          </a:p>
        </p:txBody>
      </p:sp>
      <p:sp>
        <p:nvSpPr>
          <p:cNvPr id="346" name="ZoneTexte 345"/>
          <p:cNvSpPr txBox="1"/>
          <p:nvPr/>
        </p:nvSpPr>
        <p:spPr>
          <a:xfrm>
            <a:off x="2361256" y="3724004"/>
            <a:ext cx="2188484" cy="3002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351" dirty="0" err="1"/>
              <a:t>Anamnèse</a:t>
            </a:r>
            <a:r>
              <a:rPr lang="en-GB" sz="1351" dirty="0"/>
              <a:t> + </a:t>
            </a:r>
            <a:r>
              <a:rPr lang="en-GB" sz="1351" dirty="0" err="1"/>
              <a:t>Examen</a:t>
            </a:r>
            <a:r>
              <a:rPr lang="en-GB" sz="1351" dirty="0"/>
              <a:t> </a:t>
            </a:r>
            <a:r>
              <a:rPr lang="en-GB" sz="1351" u="sng" dirty="0"/>
              <a:t>+</a:t>
            </a:r>
            <a:r>
              <a:rPr lang="en-GB" sz="1351" dirty="0"/>
              <a:t> SpO2</a:t>
            </a:r>
          </a:p>
        </p:txBody>
      </p:sp>
      <p:sp>
        <p:nvSpPr>
          <p:cNvPr id="347" name="ZoneTexte 346"/>
          <p:cNvSpPr txBox="1"/>
          <p:nvPr/>
        </p:nvSpPr>
        <p:spPr>
          <a:xfrm>
            <a:off x="2703749" y="3329099"/>
            <a:ext cx="1798671" cy="300210"/>
          </a:xfrm>
          <a:prstGeom prst="rect">
            <a:avLst/>
          </a:prstGeom>
          <a:noFill/>
        </p:spPr>
        <p:txBody>
          <a:bodyPr wrap="square" rtlCol="0">
            <a:spAutoFit/>
          </a:bodyPr>
          <a:lstStyle/>
          <a:p>
            <a:r>
              <a:rPr lang="en-GB" sz="1351" dirty="0" err="1"/>
              <a:t>Médecin</a:t>
            </a:r>
            <a:r>
              <a:rPr lang="en-GB" sz="1351" dirty="0"/>
              <a:t> + </a:t>
            </a:r>
            <a:r>
              <a:rPr lang="en-GB" sz="1351" dirty="0" err="1" smtClean="0"/>
              <a:t>Infirmier</a:t>
            </a:r>
            <a:r>
              <a:rPr lang="en-GB" sz="1351" dirty="0" smtClean="0"/>
              <a:t> **</a:t>
            </a:r>
            <a:endParaRPr lang="en-GB" sz="1351" dirty="0"/>
          </a:p>
        </p:txBody>
      </p:sp>
      <p:sp>
        <p:nvSpPr>
          <p:cNvPr id="349" name="Organigramme : Décision 348"/>
          <p:cNvSpPr/>
          <p:nvPr/>
        </p:nvSpPr>
        <p:spPr>
          <a:xfrm>
            <a:off x="1374381" y="4291804"/>
            <a:ext cx="4163414" cy="704805"/>
          </a:xfrm>
          <a:prstGeom prst="flowChartDecis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dirty="0">
                <a:solidFill>
                  <a:schemeClr val="tx1"/>
                </a:solidFill>
              </a:rPr>
              <a:t>Répond à la définition d’un cas </a:t>
            </a:r>
            <a:r>
              <a:rPr lang="fr-FR" sz="1351" dirty="0" smtClean="0">
                <a:solidFill>
                  <a:schemeClr val="tx1"/>
                </a:solidFill>
              </a:rPr>
              <a:t>suspect*** </a:t>
            </a:r>
            <a:endParaRPr lang="fr-FR" sz="1351" dirty="0">
              <a:solidFill>
                <a:schemeClr val="tx1"/>
              </a:solidFill>
            </a:endParaRPr>
          </a:p>
        </p:txBody>
      </p:sp>
      <p:cxnSp>
        <p:nvCxnSpPr>
          <p:cNvPr id="350" name="Connecteur droit avec flèche 349"/>
          <p:cNvCxnSpPr>
            <a:stCxn id="346" idx="2"/>
          </p:cNvCxnSpPr>
          <p:nvPr/>
        </p:nvCxnSpPr>
        <p:spPr>
          <a:xfrm>
            <a:off x="3455498" y="4024214"/>
            <a:ext cx="0" cy="28803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351" name="ZoneTexte 350"/>
          <p:cNvSpPr txBox="1"/>
          <p:nvPr/>
        </p:nvSpPr>
        <p:spPr>
          <a:xfrm>
            <a:off x="1817220" y="5454400"/>
            <a:ext cx="3325910" cy="3002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351" dirty="0" err="1" smtClean="0"/>
              <a:t>Recherche</a:t>
            </a:r>
            <a:r>
              <a:rPr lang="en-GB" sz="1351" dirty="0" smtClean="0"/>
              <a:t> </a:t>
            </a:r>
            <a:r>
              <a:rPr lang="en-GB" sz="1351" dirty="0"/>
              <a:t>des </a:t>
            </a:r>
            <a:r>
              <a:rPr lang="en-GB" sz="1351" dirty="0" err="1"/>
              <a:t>critères</a:t>
            </a:r>
            <a:r>
              <a:rPr lang="en-GB" sz="1351" dirty="0"/>
              <a:t> </a:t>
            </a:r>
            <a:r>
              <a:rPr lang="en-GB" sz="1351" dirty="0" err="1" smtClean="0"/>
              <a:t>d’hospitalisation</a:t>
            </a:r>
            <a:r>
              <a:rPr lang="en-GB" sz="1351" dirty="0" smtClean="0"/>
              <a:t>****</a:t>
            </a:r>
            <a:endParaRPr lang="en-GB" sz="1351" dirty="0"/>
          </a:p>
        </p:txBody>
      </p:sp>
      <p:sp>
        <p:nvSpPr>
          <p:cNvPr id="352" name="ZoneTexte 351"/>
          <p:cNvSpPr txBox="1"/>
          <p:nvPr/>
        </p:nvSpPr>
        <p:spPr>
          <a:xfrm>
            <a:off x="3250019" y="5030369"/>
            <a:ext cx="563957" cy="300210"/>
          </a:xfrm>
          <a:prstGeom prst="rect">
            <a:avLst/>
          </a:prstGeom>
          <a:noFill/>
        </p:spPr>
        <p:txBody>
          <a:bodyPr wrap="square" rtlCol="0">
            <a:spAutoFit/>
          </a:bodyPr>
          <a:lstStyle/>
          <a:p>
            <a:r>
              <a:rPr lang="fr-FR" sz="1351" dirty="0"/>
              <a:t>oui</a:t>
            </a:r>
          </a:p>
        </p:txBody>
      </p:sp>
      <p:cxnSp>
        <p:nvCxnSpPr>
          <p:cNvPr id="353" name="Connecteur droit avec flèche 352"/>
          <p:cNvCxnSpPr/>
          <p:nvPr/>
        </p:nvCxnSpPr>
        <p:spPr>
          <a:xfrm>
            <a:off x="3486170" y="5322560"/>
            <a:ext cx="791" cy="128405"/>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54" name="Connecteur droit 353"/>
          <p:cNvCxnSpPr/>
          <p:nvPr/>
        </p:nvCxnSpPr>
        <p:spPr>
          <a:xfrm flipH="1">
            <a:off x="3482517" y="4987053"/>
            <a:ext cx="1849" cy="107997"/>
          </a:xfrm>
          <a:prstGeom prst="line">
            <a:avLst/>
          </a:prstGeom>
          <a:ln w="25400"/>
        </p:spPr>
        <p:style>
          <a:lnRef idx="3">
            <a:schemeClr val="dk1"/>
          </a:lnRef>
          <a:fillRef idx="0">
            <a:schemeClr val="dk1"/>
          </a:fillRef>
          <a:effectRef idx="2">
            <a:schemeClr val="dk1"/>
          </a:effectRef>
          <a:fontRef idx="minor">
            <a:schemeClr val="tx1"/>
          </a:fontRef>
        </p:style>
      </p:cxnSp>
      <p:sp>
        <p:nvSpPr>
          <p:cNvPr id="355" name="ZoneTexte 354"/>
          <p:cNvSpPr txBox="1"/>
          <p:nvPr/>
        </p:nvSpPr>
        <p:spPr>
          <a:xfrm>
            <a:off x="2767925" y="6843919"/>
            <a:ext cx="1448526" cy="508088"/>
          </a:xfrm>
          <a:prstGeom prst="rect">
            <a:avLst/>
          </a:prstGeom>
          <a:solidFill>
            <a:schemeClr val="bg1"/>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351" dirty="0">
                <a:solidFill>
                  <a:schemeClr val="tx1"/>
                </a:solidFill>
              </a:rPr>
              <a:t>Hospitalisation </a:t>
            </a:r>
            <a:r>
              <a:rPr lang="en-GB" sz="1351" dirty="0" err="1">
                <a:solidFill>
                  <a:schemeClr val="tx1"/>
                </a:solidFill>
              </a:rPr>
              <a:t>en</a:t>
            </a:r>
            <a:r>
              <a:rPr lang="en-GB" sz="1351" dirty="0">
                <a:solidFill>
                  <a:schemeClr val="tx1"/>
                </a:solidFill>
              </a:rPr>
              <a:t> </a:t>
            </a:r>
            <a:r>
              <a:rPr lang="en-GB" sz="1351" dirty="0" err="1" smtClean="0">
                <a:solidFill>
                  <a:schemeClr val="tx1"/>
                </a:solidFill>
              </a:rPr>
              <a:t>unité</a:t>
            </a:r>
            <a:r>
              <a:rPr lang="en-GB" sz="1351" dirty="0" smtClean="0">
                <a:solidFill>
                  <a:schemeClr val="tx1"/>
                </a:solidFill>
              </a:rPr>
              <a:t> </a:t>
            </a:r>
            <a:r>
              <a:rPr lang="en-GB" sz="1351" dirty="0" err="1" smtClean="0">
                <a:solidFill>
                  <a:schemeClr val="tx1"/>
                </a:solidFill>
              </a:rPr>
              <a:t>adaptée</a:t>
            </a:r>
            <a:endParaRPr lang="en-GB" sz="1351" dirty="0">
              <a:solidFill>
                <a:schemeClr val="tx1"/>
              </a:solidFill>
            </a:endParaRPr>
          </a:p>
        </p:txBody>
      </p:sp>
      <p:sp>
        <p:nvSpPr>
          <p:cNvPr id="356" name="ZoneTexte 355"/>
          <p:cNvSpPr txBox="1"/>
          <p:nvPr/>
        </p:nvSpPr>
        <p:spPr>
          <a:xfrm>
            <a:off x="1629560" y="10081240"/>
            <a:ext cx="1582307" cy="338554"/>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400" b="1" dirty="0" err="1"/>
              <a:t>Cas</a:t>
            </a:r>
            <a:r>
              <a:rPr lang="en-GB" sz="1400" b="1" dirty="0"/>
              <a:t> </a:t>
            </a:r>
            <a:r>
              <a:rPr lang="en-GB" sz="1600" b="1" dirty="0" err="1"/>
              <a:t>confirmé</a:t>
            </a:r>
            <a:endParaRPr lang="en-GB" sz="1400" b="1" dirty="0"/>
          </a:p>
        </p:txBody>
      </p:sp>
      <p:cxnSp>
        <p:nvCxnSpPr>
          <p:cNvPr id="358" name="Connecteur droit avec flèche 357"/>
          <p:cNvCxnSpPr/>
          <p:nvPr/>
        </p:nvCxnSpPr>
        <p:spPr>
          <a:xfrm>
            <a:off x="846299" y="5907232"/>
            <a:ext cx="791" cy="17317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359" name="Rectangle avec flèche vers le bas 358"/>
          <p:cNvSpPr/>
          <p:nvPr/>
        </p:nvSpPr>
        <p:spPr>
          <a:xfrm>
            <a:off x="295286" y="6156368"/>
            <a:ext cx="1131543" cy="650805"/>
          </a:xfrm>
          <a:prstGeom prst="downArrowCallout">
            <a:avLst/>
          </a:prstGeom>
          <a:solidFill>
            <a:srgbClr val="FC8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b="1" dirty="0">
                <a:solidFill>
                  <a:schemeClr val="tx1"/>
                </a:solidFill>
              </a:rPr>
              <a:t>Détresse vitale</a:t>
            </a:r>
          </a:p>
        </p:txBody>
      </p:sp>
      <p:cxnSp>
        <p:nvCxnSpPr>
          <p:cNvPr id="360" name="Connecteur droit 359"/>
          <p:cNvCxnSpPr/>
          <p:nvPr/>
        </p:nvCxnSpPr>
        <p:spPr>
          <a:xfrm flipH="1">
            <a:off x="3482517" y="5774904"/>
            <a:ext cx="1849" cy="107997"/>
          </a:xfrm>
          <a:prstGeom prst="line">
            <a:avLst/>
          </a:prstGeom>
          <a:ln w="25400"/>
        </p:spPr>
        <p:style>
          <a:lnRef idx="3">
            <a:schemeClr val="dk1"/>
          </a:lnRef>
          <a:fillRef idx="0">
            <a:schemeClr val="dk1"/>
          </a:fillRef>
          <a:effectRef idx="2">
            <a:schemeClr val="dk1"/>
          </a:effectRef>
          <a:fontRef idx="minor">
            <a:schemeClr val="tx1"/>
          </a:fontRef>
        </p:style>
      </p:cxnSp>
      <p:cxnSp>
        <p:nvCxnSpPr>
          <p:cNvPr id="361" name="Connecteur droit 360"/>
          <p:cNvCxnSpPr/>
          <p:nvPr/>
        </p:nvCxnSpPr>
        <p:spPr>
          <a:xfrm flipH="1">
            <a:off x="829918" y="5901064"/>
            <a:ext cx="4896000"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362" name="Connecteur droit avec flèche 361"/>
          <p:cNvCxnSpPr/>
          <p:nvPr/>
        </p:nvCxnSpPr>
        <p:spPr>
          <a:xfrm>
            <a:off x="3485138" y="5904577"/>
            <a:ext cx="791" cy="17317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63" name="Connecteur droit avec flèche 362"/>
          <p:cNvCxnSpPr/>
          <p:nvPr/>
        </p:nvCxnSpPr>
        <p:spPr>
          <a:xfrm>
            <a:off x="5732983" y="5877281"/>
            <a:ext cx="791" cy="17317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364" name="Rectangle avec flèche vers le bas 363"/>
          <p:cNvSpPr/>
          <p:nvPr/>
        </p:nvSpPr>
        <p:spPr>
          <a:xfrm>
            <a:off x="2896736" y="6125540"/>
            <a:ext cx="1319666" cy="660944"/>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b="1" dirty="0">
                <a:solidFill>
                  <a:schemeClr val="tx1"/>
                </a:solidFill>
              </a:rPr>
              <a:t>Forme </a:t>
            </a:r>
            <a:r>
              <a:rPr lang="fr-FR" sz="1351" b="1" dirty="0" smtClean="0">
                <a:solidFill>
                  <a:schemeClr val="tx1"/>
                </a:solidFill>
              </a:rPr>
              <a:t>Modérée à Sévère</a:t>
            </a:r>
            <a:endParaRPr lang="fr-FR" sz="1351" b="1" dirty="0">
              <a:solidFill>
                <a:schemeClr val="tx1"/>
              </a:solidFill>
            </a:endParaRPr>
          </a:p>
        </p:txBody>
      </p:sp>
      <p:sp>
        <p:nvSpPr>
          <p:cNvPr id="365" name="Rectangle avec flèche vers le bas 364"/>
          <p:cNvSpPr/>
          <p:nvPr/>
        </p:nvSpPr>
        <p:spPr>
          <a:xfrm>
            <a:off x="5079673" y="6131313"/>
            <a:ext cx="1300589" cy="650805"/>
          </a:xfrm>
          <a:prstGeom prst="downArrow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b="1" dirty="0">
                <a:solidFill>
                  <a:schemeClr val="tx1"/>
                </a:solidFill>
              </a:rPr>
              <a:t>Forme </a:t>
            </a:r>
            <a:r>
              <a:rPr lang="fr-FR" sz="1351" b="1" dirty="0" smtClean="0">
                <a:solidFill>
                  <a:schemeClr val="tx1"/>
                </a:solidFill>
              </a:rPr>
              <a:t>Mineure*****</a:t>
            </a:r>
            <a:endParaRPr lang="fr-FR" sz="1351" b="1" dirty="0">
              <a:solidFill>
                <a:schemeClr val="tx1"/>
              </a:solidFill>
            </a:endParaRPr>
          </a:p>
        </p:txBody>
      </p:sp>
      <p:sp>
        <p:nvSpPr>
          <p:cNvPr id="366" name="ZoneTexte 365"/>
          <p:cNvSpPr txBox="1"/>
          <p:nvPr/>
        </p:nvSpPr>
        <p:spPr>
          <a:xfrm>
            <a:off x="200533" y="6825350"/>
            <a:ext cx="1321048" cy="508088"/>
          </a:xfrm>
          <a:prstGeom prst="rect">
            <a:avLst/>
          </a:prstGeom>
          <a:solidFill>
            <a:schemeClr val="bg1"/>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351" dirty="0">
                <a:solidFill>
                  <a:schemeClr val="tx1"/>
                </a:solidFill>
              </a:rPr>
              <a:t>Hospitalisation </a:t>
            </a:r>
            <a:r>
              <a:rPr lang="en-GB" sz="1351" dirty="0" err="1">
                <a:solidFill>
                  <a:schemeClr val="tx1"/>
                </a:solidFill>
              </a:rPr>
              <a:t>en</a:t>
            </a:r>
            <a:r>
              <a:rPr lang="en-GB" sz="1351" dirty="0">
                <a:solidFill>
                  <a:schemeClr val="tx1"/>
                </a:solidFill>
              </a:rPr>
              <a:t> </a:t>
            </a:r>
            <a:r>
              <a:rPr lang="en-GB" sz="1351" dirty="0" err="1">
                <a:solidFill>
                  <a:schemeClr val="tx1"/>
                </a:solidFill>
              </a:rPr>
              <a:t>réanimation</a:t>
            </a:r>
            <a:endParaRPr lang="en-GB" sz="1351" dirty="0">
              <a:solidFill>
                <a:schemeClr val="tx1"/>
              </a:solidFill>
            </a:endParaRPr>
          </a:p>
        </p:txBody>
      </p:sp>
      <p:sp>
        <p:nvSpPr>
          <p:cNvPr id="367" name="ZoneTexte 366"/>
          <p:cNvSpPr txBox="1"/>
          <p:nvPr/>
        </p:nvSpPr>
        <p:spPr>
          <a:xfrm>
            <a:off x="5141359" y="6792863"/>
            <a:ext cx="1475781" cy="508088"/>
          </a:xfrm>
          <a:prstGeom prst="rect">
            <a:avLst/>
          </a:prstGeom>
          <a:solidFill>
            <a:schemeClr val="bg1"/>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351" dirty="0" err="1">
                <a:solidFill>
                  <a:schemeClr val="tx1"/>
                </a:solidFill>
              </a:rPr>
              <a:t>Isolement</a:t>
            </a:r>
            <a:r>
              <a:rPr lang="en-GB" sz="1351" dirty="0">
                <a:solidFill>
                  <a:schemeClr val="tx1"/>
                </a:solidFill>
              </a:rPr>
              <a:t> </a:t>
            </a:r>
            <a:r>
              <a:rPr lang="en-GB" sz="1351" dirty="0" err="1">
                <a:solidFill>
                  <a:schemeClr val="tx1"/>
                </a:solidFill>
              </a:rPr>
              <a:t>en</a:t>
            </a:r>
            <a:r>
              <a:rPr lang="en-GB" sz="1351" dirty="0">
                <a:solidFill>
                  <a:schemeClr val="tx1"/>
                </a:solidFill>
              </a:rPr>
              <a:t> </a:t>
            </a:r>
            <a:r>
              <a:rPr lang="en-GB" sz="1351" dirty="0" err="1" smtClean="0">
                <a:solidFill>
                  <a:schemeClr val="tx1"/>
                </a:solidFill>
              </a:rPr>
              <a:t>unité</a:t>
            </a:r>
            <a:r>
              <a:rPr lang="en-GB" sz="1351" dirty="0" smtClean="0">
                <a:solidFill>
                  <a:schemeClr val="tx1"/>
                </a:solidFill>
              </a:rPr>
              <a:t> </a:t>
            </a:r>
            <a:r>
              <a:rPr lang="en-GB" sz="1351" dirty="0" err="1" smtClean="0">
                <a:solidFill>
                  <a:schemeClr val="tx1"/>
                </a:solidFill>
              </a:rPr>
              <a:t>adaptée</a:t>
            </a:r>
            <a:endParaRPr lang="en-GB" sz="1351" dirty="0">
              <a:solidFill>
                <a:schemeClr val="tx1"/>
              </a:solidFill>
            </a:endParaRPr>
          </a:p>
        </p:txBody>
      </p:sp>
      <p:sp>
        <p:nvSpPr>
          <p:cNvPr id="368" name="Organigramme : Décision 367"/>
          <p:cNvSpPr/>
          <p:nvPr/>
        </p:nvSpPr>
        <p:spPr>
          <a:xfrm>
            <a:off x="816836" y="7914518"/>
            <a:ext cx="2156030" cy="629462"/>
          </a:xfrm>
          <a:prstGeom prst="flowChartDecis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dirty="0" smtClean="0">
                <a:solidFill>
                  <a:schemeClr val="tx1"/>
                </a:solidFill>
              </a:rPr>
              <a:t>Prélèvement </a:t>
            </a:r>
            <a:endParaRPr lang="fr-FR" sz="1351" dirty="0">
              <a:solidFill>
                <a:schemeClr val="tx1"/>
              </a:solidFill>
            </a:endParaRPr>
          </a:p>
        </p:txBody>
      </p:sp>
      <p:sp>
        <p:nvSpPr>
          <p:cNvPr id="369" name="Organigramme : Décision 368"/>
          <p:cNvSpPr/>
          <p:nvPr/>
        </p:nvSpPr>
        <p:spPr>
          <a:xfrm>
            <a:off x="4880180" y="7876929"/>
            <a:ext cx="2201912" cy="629462"/>
          </a:xfrm>
          <a:prstGeom prst="flowChartDecis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dirty="0">
                <a:solidFill>
                  <a:schemeClr val="tx1"/>
                </a:solidFill>
              </a:rPr>
              <a:t>Prélèvement</a:t>
            </a:r>
          </a:p>
        </p:txBody>
      </p:sp>
      <p:cxnSp>
        <p:nvCxnSpPr>
          <p:cNvPr id="370" name="Connecteur droit 369"/>
          <p:cNvCxnSpPr/>
          <p:nvPr/>
        </p:nvCxnSpPr>
        <p:spPr>
          <a:xfrm flipH="1">
            <a:off x="816836" y="7483373"/>
            <a:ext cx="2700000"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371" name="Connecteur droit 370"/>
          <p:cNvCxnSpPr/>
          <p:nvPr/>
        </p:nvCxnSpPr>
        <p:spPr>
          <a:xfrm flipH="1">
            <a:off x="3519949" y="7372501"/>
            <a:ext cx="1849" cy="107997"/>
          </a:xfrm>
          <a:prstGeom prst="line">
            <a:avLst/>
          </a:prstGeom>
          <a:ln w="25400"/>
        </p:spPr>
        <p:style>
          <a:lnRef idx="3">
            <a:schemeClr val="dk1"/>
          </a:lnRef>
          <a:fillRef idx="0">
            <a:schemeClr val="dk1"/>
          </a:fillRef>
          <a:effectRef idx="2">
            <a:schemeClr val="dk1"/>
          </a:effectRef>
          <a:fontRef idx="minor">
            <a:schemeClr val="tx1"/>
          </a:fontRef>
        </p:style>
      </p:cxnSp>
      <p:cxnSp>
        <p:nvCxnSpPr>
          <p:cNvPr id="372" name="Connecteur droit 371"/>
          <p:cNvCxnSpPr/>
          <p:nvPr/>
        </p:nvCxnSpPr>
        <p:spPr>
          <a:xfrm flipH="1">
            <a:off x="830949" y="7386817"/>
            <a:ext cx="1849" cy="107997"/>
          </a:xfrm>
          <a:prstGeom prst="line">
            <a:avLst/>
          </a:prstGeom>
          <a:ln w="25400"/>
        </p:spPr>
        <p:style>
          <a:lnRef idx="3">
            <a:schemeClr val="dk1"/>
          </a:lnRef>
          <a:fillRef idx="0">
            <a:schemeClr val="dk1"/>
          </a:fillRef>
          <a:effectRef idx="2">
            <a:schemeClr val="dk1"/>
          </a:effectRef>
          <a:fontRef idx="minor">
            <a:schemeClr val="tx1"/>
          </a:fontRef>
        </p:style>
      </p:cxnSp>
      <p:cxnSp>
        <p:nvCxnSpPr>
          <p:cNvPr id="373" name="Connecteur droit avec flèche 372"/>
          <p:cNvCxnSpPr/>
          <p:nvPr/>
        </p:nvCxnSpPr>
        <p:spPr>
          <a:xfrm rot="16200000" flipH="1">
            <a:off x="1717863" y="7704042"/>
            <a:ext cx="427301" cy="820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74" name="Connecteur droit avec flèche 373"/>
          <p:cNvCxnSpPr/>
          <p:nvPr/>
        </p:nvCxnSpPr>
        <p:spPr>
          <a:xfrm>
            <a:off x="2019154" y="9689692"/>
            <a:ext cx="791" cy="383991"/>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76" name="Connecteur droit avec flèche 375"/>
          <p:cNvCxnSpPr/>
          <p:nvPr/>
        </p:nvCxnSpPr>
        <p:spPr>
          <a:xfrm>
            <a:off x="7039866" y="9411678"/>
            <a:ext cx="791" cy="239994"/>
          </a:xfrm>
          <a:prstGeom prst="straightConnector1">
            <a:avLst/>
          </a:prstGeom>
          <a:ln w="25400">
            <a:solidFill>
              <a:srgbClr val="02AE12"/>
            </a:solidFill>
            <a:tailEnd type="triangle"/>
          </a:ln>
        </p:spPr>
        <p:style>
          <a:lnRef idx="3">
            <a:schemeClr val="dk1"/>
          </a:lnRef>
          <a:fillRef idx="0">
            <a:schemeClr val="dk1"/>
          </a:fillRef>
          <a:effectRef idx="2">
            <a:schemeClr val="dk1"/>
          </a:effectRef>
          <a:fontRef idx="minor">
            <a:schemeClr val="tx1"/>
          </a:fontRef>
        </p:style>
      </p:cxnSp>
      <p:cxnSp>
        <p:nvCxnSpPr>
          <p:cNvPr id="378" name="Connecteur droit avec flèche 377"/>
          <p:cNvCxnSpPr/>
          <p:nvPr/>
        </p:nvCxnSpPr>
        <p:spPr>
          <a:xfrm>
            <a:off x="6000664" y="7353110"/>
            <a:ext cx="5529" cy="493527"/>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379" name="ZoneTexte 378"/>
          <p:cNvSpPr txBox="1"/>
          <p:nvPr/>
        </p:nvSpPr>
        <p:spPr>
          <a:xfrm>
            <a:off x="1678851" y="9385005"/>
            <a:ext cx="684678" cy="300210"/>
          </a:xfrm>
          <a:prstGeom prst="rect">
            <a:avLst/>
          </a:prstGeom>
          <a:noFill/>
          <a:ln>
            <a:solidFill>
              <a:srgbClr val="FF0000"/>
            </a:solidFill>
          </a:ln>
        </p:spPr>
        <p:txBody>
          <a:bodyPr wrap="square" rtlCol="0">
            <a:spAutoFit/>
          </a:bodyPr>
          <a:lstStyle/>
          <a:p>
            <a:r>
              <a:rPr lang="fr-FR" sz="1351" dirty="0"/>
              <a:t>Positif</a:t>
            </a:r>
          </a:p>
        </p:txBody>
      </p:sp>
      <p:cxnSp>
        <p:nvCxnSpPr>
          <p:cNvPr id="385" name="Connecteur droit 384"/>
          <p:cNvCxnSpPr/>
          <p:nvPr/>
        </p:nvCxnSpPr>
        <p:spPr>
          <a:xfrm flipH="1" flipV="1">
            <a:off x="7045933" y="8215601"/>
            <a:ext cx="0" cy="792000"/>
          </a:xfrm>
          <a:prstGeom prst="line">
            <a:avLst/>
          </a:prstGeom>
          <a:ln w="25400">
            <a:solidFill>
              <a:srgbClr val="02AE12"/>
            </a:solidFill>
          </a:ln>
        </p:spPr>
        <p:style>
          <a:lnRef idx="3">
            <a:schemeClr val="dk1"/>
          </a:lnRef>
          <a:fillRef idx="0">
            <a:schemeClr val="dk1"/>
          </a:fillRef>
          <a:effectRef idx="2">
            <a:schemeClr val="dk1"/>
          </a:effectRef>
          <a:fontRef idx="minor">
            <a:schemeClr val="tx1"/>
          </a:fontRef>
        </p:style>
      </p:cxnSp>
      <p:sp>
        <p:nvSpPr>
          <p:cNvPr id="386" name="Organigramme : Décision 385"/>
          <p:cNvSpPr/>
          <p:nvPr/>
        </p:nvSpPr>
        <p:spPr>
          <a:xfrm>
            <a:off x="5665780" y="9647976"/>
            <a:ext cx="2672347" cy="1219984"/>
          </a:xfrm>
          <a:prstGeom prst="flowChartDecis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351" dirty="0">
                <a:solidFill>
                  <a:schemeClr val="tx1"/>
                </a:solidFill>
              </a:rPr>
              <a:t>2</a:t>
            </a:r>
            <a:r>
              <a:rPr lang="fr-FR" sz="1400" baseline="30000" dirty="0">
                <a:solidFill>
                  <a:schemeClr val="tx1"/>
                </a:solidFill>
              </a:rPr>
              <a:t>ème </a:t>
            </a:r>
            <a:r>
              <a:rPr lang="fr-FR" sz="1351" dirty="0">
                <a:solidFill>
                  <a:schemeClr val="tx1"/>
                </a:solidFill>
              </a:rPr>
              <a:t>Prélèvement dans </a:t>
            </a:r>
            <a:r>
              <a:rPr lang="fr-FR" sz="1351" dirty="0" smtClean="0">
                <a:solidFill>
                  <a:schemeClr val="tx1"/>
                </a:solidFill>
              </a:rPr>
              <a:t>24H</a:t>
            </a:r>
            <a:endParaRPr lang="fr-FR" sz="1351" strike="sngStrike" dirty="0">
              <a:solidFill>
                <a:schemeClr val="tx1"/>
              </a:solidFill>
            </a:endParaRPr>
          </a:p>
        </p:txBody>
      </p:sp>
      <p:sp>
        <p:nvSpPr>
          <p:cNvPr id="388" name="ZoneTexte 387"/>
          <p:cNvSpPr txBox="1"/>
          <p:nvPr/>
        </p:nvSpPr>
        <p:spPr>
          <a:xfrm>
            <a:off x="4348219" y="10117187"/>
            <a:ext cx="687597" cy="300210"/>
          </a:xfrm>
          <a:prstGeom prst="rect">
            <a:avLst/>
          </a:prstGeom>
          <a:noFill/>
          <a:ln>
            <a:solidFill>
              <a:srgbClr val="FF0000"/>
            </a:solidFill>
          </a:ln>
        </p:spPr>
        <p:txBody>
          <a:bodyPr wrap="square" rtlCol="0">
            <a:spAutoFit/>
          </a:bodyPr>
          <a:lstStyle/>
          <a:p>
            <a:r>
              <a:rPr lang="fr-FR" sz="1351" dirty="0"/>
              <a:t>Positif</a:t>
            </a:r>
          </a:p>
        </p:txBody>
      </p:sp>
      <p:cxnSp>
        <p:nvCxnSpPr>
          <p:cNvPr id="389" name="Connecteur droit 388"/>
          <p:cNvCxnSpPr/>
          <p:nvPr/>
        </p:nvCxnSpPr>
        <p:spPr>
          <a:xfrm flipH="1">
            <a:off x="5102394" y="10266734"/>
            <a:ext cx="612000" cy="0"/>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cxnSp>
        <p:nvCxnSpPr>
          <p:cNvPr id="390" name="Connecteur droit avec flèche 389"/>
          <p:cNvCxnSpPr>
            <a:stCxn id="388" idx="1"/>
            <a:endCxn id="356" idx="3"/>
          </p:cNvCxnSpPr>
          <p:nvPr/>
        </p:nvCxnSpPr>
        <p:spPr>
          <a:xfrm flipH="1" flipV="1">
            <a:off x="3211867" y="10250517"/>
            <a:ext cx="1136352" cy="16775"/>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91" name="ZoneTexte 390"/>
          <p:cNvSpPr txBox="1"/>
          <p:nvPr/>
        </p:nvSpPr>
        <p:spPr>
          <a:xfrm>
            <a:off x="6700125" y="9006105"/>
            <a:ext cx="869656" cy="300210"/>
          </a:xfrm>
          <a:prstGeom prst="rect">
            <a:avLst/>
          </a:prstGeom>
          <a:noFill/>
        </p:spPr>
        <p:txBody>
          <a:bodyPr wrap="square" rtlCol="0">
            <a:spAutoFit/>
          </a:bodyPr>
          <a:lstStyle/>
          <a:p>
            <a:r>
              <a:rPr lang="fr-FR" sz="1351" dirty="0"/>
              <a:t>Négatif</a:t>
            </a:r>
          </a:p>
        </p:txBody>
      </p:sp>
      <p:cxnSp>
        <p:nvCxnSpPr>
          <p:cNvPr id="392" name="Connecteur droit avec flèche 391"/>
          <p:cNvCxnSpPr/>
          <p:nvPr/>
        </p:nvCxnSpPr>
        <p:spPr>
          <a:xfrm flipV="1">
            <a:off x="8338127" y="7207769"/>
            <a:ext cx="0" cy="575986"/>
          </a:xfrm>
          <a:prstGeom prst="straightConnector1">
            <a:avLst/>
          </a:prstGeom>
          <a:ln w="25400">
            <a:solidFill>
              <a:srgbClr val="02AE12"/>
            </a:solidFill>
            <a:tailEnd type="triangle"/>
          </a:ln>
        </p:spPr>
        <p:style>
          <a:lnRef idx="3">
            <a:schemeClr val="dk1"/>
          </a:lnRef>
          <a:fillRef idx="0">
            <a:schemeClr val="dk1"/>
          </a:fillRef>
          <a:effectRef idx="2">
            <a:schemeClr val="dk1"/>
          </a:effectRef>
          <a:fontRef idx="minor">
            <a:schemeClr val="tx1"/>
          </a:fontRef>
        </p:style>
      </p:cxnSp>
      <p:cxnSp>
        <p:nvCxnSpPr>
          <p:cNvPr id="393" name="Connecteur droit avec flèche 392"/>
          <p:cNvCxnSpPr/>
          <p:nvPr/>
        </p:nvCxnSpPr>
        <p:spPr>
          <a:xfrm flipH="1" flipV="1">
            <a:off x="8354643" y="8300382"/>
            <a:ext cx="0" cy="1980000"/>
          </a:xfrm>
          <a:prstGeom prst="straightConnector1">
            <a:avLst/>
          </a:prstGeom>
          <a:ln w="25400">
            <a:solidFill>
              <a:srgbClr val="02AE12"/>
            </a:solidFill>
            <a:tailEnd type="triangle"/>
          </a:ln>
        </p:spPr>
        <p:style>
          <a:lnRef idx="3">
            <a:schemeClr val="dk1"/>
          </a:lnRef>
          <a:fillRef idx="0">
            <a:schemeClr val="dk1"/>
          </a:fillRef>
          <a:effectRef idx="2">
            <a:schemeClr val="dk1"/>
          </a:effectRef>
          <a:fontRef idx="minor">
            <a:schemeClr val="tx1"/>
          </a:fontRef>
        </p:style>
      </p:cxnSp>
      <p:sp>
        <p:nvSpPr>
          <p:cNvPr id="394" name="ZoneTexte 393"/>
          <p:cNvSpPr txBox="1"/>
          <p:nvPr/>
        </p:nvSpPr>
        <p:spPr>
          <a:xfrm>
            <a:off x="7979161" y="7845143"/>
            <a:ext cx="775161" cy="300210"/>
          </a:xfrm>
          <a:prstGeom prst="rect">
            <a:avLst/>
          </a:prstGeom>
          <a:noFill/>
        </p:spPr>
        <p:txBody>
          <a:bodyPr wrap="square" rtlCol="0">
            <a:spAutoFit/>
          </a:bodyPr>
          <a:lstStyle/>
          <a:p>
            <a:r>
              <a:rPr lang="fr-FR" sz="1351" dirty="0"/>
              <a:t>Négatif</a:t>
            </a:r>
          </a:p>
        </p:txBody>
      </p:sp>
      <p:sp>
        <p:nvSpPr>
          <p:cNvPr id="395" name="ZoneTexte 394"/>
          <p:cNvSpPr txBox="1"/>
          <p:nvPr/>
        </p:nvSpPr>
        <p:spPr>
          <a:xfrm>
            <a:off x="7587539" y="6812684"/>
            <a:ext cx="1475781" cy="338554"/>
          </a:xfrm>
          <a:prstGeom prst="rect">
            <a:avLst/>
          </a:prstGeom>
          <a:solidFill>
            <a:srgbClr val="02AE12"/>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600" b="1" dirty="0" err="1">
                <a:solidFill>
                  <a:schemeClr val="bg1"/>
                </a:solidFill>
              </a:rPr>
              <a:t>Cas</a:t>
            </a:r>
            <a:r>
              <a:rPr lang="en-GB" sz="1600" b="1" dirty="0">
                <a:solidFill>
                  <a:schemeClr val="bg1"/>
                </a:solidFill>
              </a:rPr>
              <a:t> </a:t>
            </a:r>
            <a:r>
              <a:rPr lang="en-GB" sz="1600" b="1" dirty="0" err="1">
                <a:solidFill>
                  <a:schemeClr val="bg1"/>
                </a:solidFill>
              </a:rPr>
              <a:t>Exclu</a:t>
            </a:r>
            <a:endParaRPr lang="en-GB" sz="1600" b="1" dirty="0">
              <a:solidFill>
                <a:schemeClr val="bg1"/>
              </a:solidFill>
            </a:endParaRPr>
          </a:p>
        </p:txBody>
      </p:sp>
      <p:cxnSp>
        <p:nvCxnSpPr>
          <p:cNvPr id="396" name="Connecteur droit 395"/>
          <p:cNvCxnSpPr/>
          <p:nvPr/>
        </p:nvCxnSpPr>
        <p:spPr>
          <a:xfrm flipH="1">
            <a:off x="5474234" y="4644204"/>
            <a:ext cx="576000"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397" name="Connecteur droit 396"/>
          <p:cNvCxnSpPr/>
          <p:nvPr/>
        </p:nvCxnSpPr>
        <p:spPr>
          <a:xfrm flipH="1">
            <a:off x="4834395" y="1413029"/>
            <a:ext cx="1679959"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398" name="Connecteur droit avec flèche 397"/>
          <p:cNvCxnSpPr/>
          <p:nvPr/>
        </p:nvCxnSpPr>
        <p:spPr>
          <a:xfrm flipV="1">
            <a:off x="6599207" y="4641721"/>
            <a:ext cx="882110" cy="248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99" name="Connecteur droit avec flèche 398"/>
          <p:cNvCxnSpPr/>
          <p:nvPr/>
        </p:nvCxnSpPr>
        <p:spPr>
          <a:xfrm flipV="1">
            <a:off x="8327368" y="4959170"/>
            <a:ext cx="0" cy="187195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00" name="Connecteur droit avec flèche 399"/>
          <p:cNvCxnSpPr/>
          <p:nvPr/>
        </p:nvCxnSpPr>
        <p:spPr>
          <a:xfrm>
            <a:off x="8295774" y="1413801"/>
            <a:ext cx="0" cy="270000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401" name="ZoneTexte 400"/>
          <p:cNvSpPr txBox="1"/>
          <p:nvPr/>
        </p:nvSpPr>
        <p:spPr>
          <a:xfrm>
            <a:off x="7589479" y="4113571"/>
            <a:ext cx="1475781" cy="830997"/>
          </a:xfrm>
          <a:prstGeom prst="rect">
            <a:avLst/>
          </a:prstGeom>
          <a:solidFill>
            <a:srgbClr val="02AE12"/>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600" b="1" dirty="0">
                <a:solidFill>
                  <a:schemeClr val="bg1"/>
                </a:solidFill>
              </a:rPr>
              <a:t>Circuit Normal de prise </a:t>
            </a:r>
            <a:r>
              <a:rPr lang="en-GB" sz="1600" b="1" dirty="0" err="1">
                <a:solidFill>
                  <a:schemeClr val="bg1"/>
                </a:solidFill>
              </a:rPr>
              <a:t>en</a:t>
            </a:r>
            <a:r>
              <a:rPr lang="en-GB" sz="1600" b="1" dirty="0">
                <a:solidFill>
                  <a:schemeClr val="bg1"/>
                </a:solidFill>
              </a:rPr>
              <a:t> charge</a:t>
            </a:r>
          </a:p>
        </p:txBody>
      </p:sp>
      <p:sp>
        <p:nvSpPr>
          <p:cNvPr id="402" name="ZoneTexte 401"/>
          <p:cNvSpPr txBox="1"/>
          <p:nvPr/>
        </p:nvSpPr>
        <p:spPr>
          <a:xfrm>
            <a:off x="6108795" y="4464072"/>
            <a:ext cx="563957" cy="300210"/>
          </a:xfrm>
          <a:prstGeom prst="rect">
            <a:avLst/>
          </a:prstGeom>
          <a:noFill/>
        </p:spPr>
        <p:txBody>
          <a:bodyPr wrap="square" rtlCol="0">
            <a:spAutoFit/>
          </a:bodyPr>
          <a:lstStyle/>
          <a:p>
            <a:r>
              <a:rPr lang="fr-FR" sz="1351" dirty="0"/>
              <a:t>Non</a:t>
            </a:r>
          </a:p>
        </p:txBody>
      </p:sp>
      <p:cxnSp>
        <p:nvCxnSpPr>
          <p:cNvPr id="403" name="Connecteur droit 402"/>
          <p:cNvCxnSpPr/>
          <p:nvPr/>
        </p:nvCxnSpPr>
        <p:spPr>
          <a:xfrm flipH="1">
            <a:off x="7082092" y="1411861"/>
            <a:ext cx="1188000" cy="0"/>
          </a:xfrm>
          <a:prstGeom prst="line">
            <a:avLst/>
          </a:prstGeom>
          <a:ln w="25400"/>
        </p:spPr>
        <p:style>
          <a:lnRef idx="3">
            <a:schemeClr val="dk1"/>
          </a:lnRef>
          <a:fillRef idx="0">
            <a:schemeClr val="dk1"/>
          </a:fillRef>
          <a:effectRef idx="2">
            <a:schemeClr val="dk1"/>
          </a:effectRef>
          <a:fontRef idx="minor">
            <a:schemeClr val="tx1"/>
          </a:fontRef>
        </p:style>
      </p:cxnSp>
      <p:sp>
        <p:nvSpPr>
          <p:cNvPr id="404" name="ZoneTexte 403"/>
          <p:cNvSpPr txBox="1"/>
          <p:nvPr/>
        </p:nvSpPr>
        <p:spPr>
          <a:xfrm>
            <a:off x="6481206" y="1267825"/>
            <a:ext cx="563957" cy="300210"/>
          </a:xfrm>
          <a:prstGeom prst="rect">
            <a:avLst/>
          </a:prstGeom>
          <a:noFill/>
        </p:spPr>
        <p:txBody>
          <a:bodyPr wrap="square" rtlCol="0">
            <a:spAutoFit/>
          </a:bodyPr>
          <a:lstStyle/>
          <a:p>
            <a:r>
              <a:rPr lang="fr-FR" sz="1351" dirty="0"/>
              <a:t>Non</a:t>
            </a:r>
          </a:p>
        </p:txBody>
      </p:sp>
      <p:cxnSp>
        <p:nvCxnSpPr>
          <p:cNvPr id="406" name="Connecteur droit 405"/>
          <p:cNvCxnSpPr/>
          <p:nvPr/>
        </p:nvCxnSpPr>
        <p:spPr>
          <a:xfrm rot="16200000" flipV="1">
            <a:off x="5509086" y="9015531"/>
            <a:ext cx="1017051" cy="15237"/>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409" name="Titre 3"/>
          <p:cNvSpPr txBox="1">
            <a:spLocks/>
          </p:cNvSpPr>
          <p:nvPr/>
        </p:nvSpPr>
        <p:spPr>
          <a:xfrm>
            <a:off x="1799808" y="59405"/>
            <a:ext cx="6179353" cy="601015"/>
          </a:xfrm>
          <a:prstGeom prst="rect">
            <a:avLst/>
          </a:prstGeom>
        </p:spPr>
        <p:style>
          <a:lnRef idx="1">
            <a:schemeClr val="accent1"/>
          </a:lnRef>
          <a:fillRef idx="3">
            <a:schemeClr val="accent1"/>
          </a:fillRef>
          <a:effectRef idx="2">
            <a:schemeClr val="accent1"/>
          </a:effectRef>
          <a:fontRef idx="minor">
            <a:schemeClr val="lt1"/>
          </a:fontRef>
        </p:style>
        <p:txBody>
          <a:bodyPr>
            <a:noAutofit/>
          </a:bodyPr>
          <a:lstStyle>
            <a:lvl1pPr algn="l" defTabSz="1625529" rtl="0" eaLnBrk="1" latinLnBrk="0" hangingPunct="1">
              <a:lnSpc>
                <a:spcPct val="90000"/>
              </a:lnSpc>
              <a:spcBef>
                <a:spcPct val="0"/>
              </a:spcBef>
              <a:buNone/>
              <a:defRPr sz="7822"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000" dirty="0" smtClean="0"/>
              <a:t>Parcours du patient consultant aux établissements de </a:t>
            </a:r>
            <a:r>
              <a:rPr lang="en-GB" sz="2000" dirty="0" smtClean="0"/>
              <a:t>santé (Publics et </a:t>
            </a:r>
            <a:r>
              <a:rPr lang="en-GB" sz="2000" dirty="0" err="1" smtClean="0"/>
              <a:t>privés</a:t>
            </a:r>
            <a:r>
              <a:rPr lang="en-GB" sz="2000" dirty="0" smtClean="0"/>
              <a:t>) </a:t>
            </a:r>
            <a:endParaRPr lang="en-GB" sz="2000" dirty="0"/>
          </a:p>
        </p:txBody>
      </p:sp>
      <p:pic>
        <p:nvPicPr>
          <p:cNvPr id="410" name="Image 409">
            <a:extLst>
              <a:ext uri="{FF2B5EF4-FFF2-40B4-BE49-F238E27FC236}">
                <a16:creationId xmlns:a16="http://schemas.microsoft.com/office/drawing/2014/main" id="{EF44E1A2-86F9-3A4F-BC58-048BDE95B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9" y="86563"/>
            <a:ext cx="1469400" cy="546099"/>
          </a:xfrm>
          <a:prstGeom prst="rect">
            <a:avLst/>
          </a:prstGeom>
        </p:spPr>
      </p:pic>
      <p:pic>
        <p:nvPicPr>
          <p:cNvPr id="411" name="Image 4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5774" y="-25683"/>
            <a:ext cx="1064126" cy="773314"/>
          </a:xfrm>
          <a:prstGeom prst="rect">
            <a:avLst/>
          </a:prstGeom>
        </p:spPr>
      </p:pic>
      <p:sp>
        <p:nvSpPr>
          <p:cNvPr id="81" name="Organigramme : Décision 80"/>
          <p:cNvSpPr/>
          <p:nvPr/>
        </p:nvSpPr>
        <p:spPr>
          <a:xfrm>
            <a:off x="295286" y="10490474"/>
            <a:ext cx="1057077" cy="778227"/>
          </a:xfrm>
          <a:prstGeom prst="flowChartDecisi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8" tIns="34290" rIns="68578" bIns="34290" numCol="1" spcCol="0" rtlCol="0" fromWordArt="0" anchor="ctr" anchorCtr="0" forceAA="0" compatLnSpc="1">
            <a:prstTxWarp prst="textNoShape">
              <a:avLst/>
            </a:prstTxWarp>
            <a:noAutofit/>
          </a:bodyPr>
          <a:lstStyle/>
          <a:p>
            <a:pPr algn="ctr"/>
            <a:r>
              <a:rPr lang="fr-FR" sz="1400" b="1" dirty="0" smtClean="0">
                <a:solidFill>
                  <a:schemeClr val="tx1"/>
                </a:solidFill>
              </a:rPr>
              <a:t>TDM</a:t>
            </a:r>
            <a:endParaRPr lang="fr-FR" sz="1050" b="1" dirty="0">
              <a:solidFill>
                <a:schemeClr val="tx1"/>
              </a:solidFill>
            </a:endParaRPr>
          </a:p>
        </p:txBody>
      </p:sp>
      <p:sp>
        <p:nvSpPr>
          <p:cNvPr id="82" name="ZoneTexte 81"/>
          <p:cNvSpPr txBox="1"/>
          <p:nvPr/>
        </p:nvSpPr>
        <p:spPr>
          <a:xfrm>
            <a:off x="81888" y="8836819"/>
            <a:ext cx="1475781" cy="3002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351" dirty="0" smtClean="0">
                <a:solidFill>
                  <a:schemeClr val="tx1"/>
                </a:solidFill>
              </a:rPr>
              <a:t>Négatif</a:t>
            </a:r>
            <a:endParaRPr lang="en-GB" sz="1351" dirty="0">
              <a:solidFill>
                <a:schemeClr val="tx1"/>
              </a:solidFill>
            </a:endParaRPr>
          </a:p>
        </p:txBody>
      </p:sp>
      <p:cxnSp>
        <p:nvCxnSpPr>
          <p:cNvPr id="85" name="Connecteur droit avec flèche 84"/>
          <p:cNvCxnSpPr/>
          <p:nvPr/>
        </p:nvCxnSpPr>
        <p:spPr>
          <a:xfrm>
            <a:off x="816836" y="8259256"/>
            <a:ext cx="912" cy="552628"/>
          </a:xfrm>
          <a:prstGeom prst="straightConnector1">
            <a:avLst/>
          </a:prstGeom>
          <a:ln w="25400">
            <a:solidFill>
              <a:srgbClr val="02AE12"/>
            </a:solidFill>
            <a:tailEnd type="triangle"/>
          </a:ln>
        </p:spPr>
        <p:style>
          <a:lnRef idx="3">
            <a:schemeClr val="dk1"/>
          </a:lnRef>
          <a:fillRef idx="0">
            <a:schemeClr val="dk1"/>
          </a:fillRef>
          <a:effectRef idx="2">
            <a:schemeClr val="dk1"/>
          </a:effectRef>
          <a:fontRef idx="minor">
            <a:schemeClr val="tx1"/>
          </a:fontRef>
        </p:style>
      </p:cxnSp>
      <p:cxnSp>
        <p:nvCxnSpPr>
          <p:cNvPr id="86" name="Connecteur droit avec flèche 85"/>
          <p:cNvCxnSpPr>
            <a:stCxn id="82" idx="2"/>
            <a:endCxn id="81" idx="0"/>
          </p:cNvCxnSpPr>
          <p:nvPr/>
        </p:nvCxnSpPr>
        <p:spPr>
          <a:xfrm>
            <a:off x="819779" y="9137029"/>
            <a:ext cx="4046" cy="1353445"/>
          </a:xfrm>
          <a:prstGeom prst="straightConnector1">
            <a:avLst/>
          </a:prstGeom>
          <a:ln w="25400">
            <a:solidFill>
              <a:srgbClr val="02AE12"/>
            </a:solidFill>
            <a:tailEnd type="triangle"/>
          </a:ln>
        </p:spPr>
        <p:style>
          <a:lnRef idx="3">
            <a:schemeClr val="dk1"/>
          </a:lnRef>
          <a:fillRef idx="0">
            <a:schemeClr val="dk1"/>
          </a:fillRef>
          <a:effectRef idx="2">
            <a:schemeClr val="dk1"/>
          </a:effectRef>
          <a:fontRef idx="minor">
            <a:schemeClr val="tx1"/>
          </a:fontRef>
        </p:style>
      </p:cxnSp>
      <p:sp>
        <p:nvSpPr>
          <p:cNvPr id="96" name="ZoneTexte 95"/>
          <p:cNvSpPr txBox="1"/>
          <p:nvPr/>
        </p:nvSpPr>
        <p:spPr>
          <a:xfrm>
            <a:off x="1710987" y="10643159"/>
            <a:ext cx="1475781" cy="508088"/>
          </a:xfrm>
          <a:prstGeom prst="rect">
            <a:avLst/>
          </a:prstGeom>
          <a:solidFill>
            <a:schemeClr val="bg1"/>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351" dirty="0" err="1" smtClean="0">
                <a:solidFill>
                  <a:schemeClr val="tx1"/>
                </a:solidFill>
              </a:rPr>
              <a:t>Typique</a:t>
            </a:r>
            <a:r>
              <a:rPr lang="en-GB" sz="1351" dirty="0" smtClean="0">
                <a:solidFill>
                  <a:schemeClr val="tx1"/>
                </a:solidFill>
              </a:rPr>
              <a:t> </a:t>
            </a:r>
            <a:r>
              <a:rPr lang="en-GB" sz="1351" dirty="0" err="1" smtClean="0">
                <a:solidFill>
                  <a:schemeClr val="tx1"/>
                </a:solidFill>
              </a:rPr>
              <a:t>ou</a:t>
            </a:r>
            <a:r>
              <a:rPr lang="en-GB" sz="1351" dirty="0" smtClean="0">
                <a:solidFill>
                  <a:schemeClr val="tx1"/>
                </a:solidFill>
              </a:rPr>
              <a:t> compatible </a:t>
            </a:r>
            <a:r>
              <a:rPr lang="en-GB" sz="1351" dirty="0" err="1" smtClean="0">
                <a:solidFill>
                  <a:schemeClr val="tx1"/>
                </a:solidFill>
              </a:rPr>
              <a:t>Covid</a:t>
            </a:r>
            <a:endParaRPr lang="en-GB" sz="1351" dirty="0">
              <a:solidFill>
                <a:schemeClr val="tx1"/>
              </a:solidFill>
            </a:endParaRPr>
          </a:p>
        </p:txBody>
      </p:sp>
      <p:sp>
        <p:nvSpPr>
          <p:cNvPr id="98" name="ZoneTexte 97"/>
          <p:cNvSpPr txBox="1"/>
          <p:nvPr/>
        </p:nvSpPr>
        <p:spPr>
          <a:xfrm>
            <a:off x="3336511" y="10977021"/>
            <a:ext cx="1475781" cy="508088"/>
          </a:xfrm>
          <a:prstGeom prst="rect">
            <a:avLst/>
          </a:prstGeom>
          <a:solidFill>
            <a:schemeClr val="bg1"/>
          </a:solidFill>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351" dirty="0" smtClean="0">
                <a:solidFill>
                  <a:schemeClr val="tx1"/>
                </a:solidFill>
              </a:rPr>
              <a:t>Non compatible, </a:t>
            </a:r>
            <a:r>
              <a:rPr lang="en-GB" sz="1351" dirty="0" err="1" smtClean="0">
                <a:solidFill>
                  <a:schemeClr val="tx1"/>
                </a:solidFill>
              </a:rPr>
              <a:t>autre</a:t>
            </a:r>
            <a:r>
              <a:rPr lang="en-GB" sz="1351" dirty="0" smtClean="0">
                <a:solidFill>
                  <a:schemeClr val="tx1"/>
                </a:solidFill>
              </a:rPr>
              <a:t> diagnostic</a:t>
            </a:r>
            <a:endParaRPr lang="en-GB" sz="1351" dirty="0">
              <a:solidFill>
                <a:schemeClr val="tx1"/>
              </a:solidFill>
            </a:endParaRPr>
          </a:p>
        </p:txBody>
      </p:sp>
      <p:cxnSp>
        <p:nvCxnSpPr>
          <p:cNvPr id="109" name="Connecteur droit 108"/>
          <p:cNvCxnSpPr/>
          <p:nvPr/>
        </p:nvCxnSpPr>
        <p:spPr>
          <a:xfrm flipH="1" flipV="1">
            <a:off x="1906933" y="8590503"/>
            <a:ext cx="4255" cy="772508"/>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cxnSp>
        <p:nvCxnSpPr>
          <p:cNvPr id="110" name="Connecteur droit 109"/>
          <p:cNvCxnSpPr>
            <a:stCxn id="379" idx="3"/>
          </p:cNvCxnSpPr>
          <p:nvPr/>
        </p:nvCxnSpPr>
        <p:spPr>
          <a:xfrm>
            <a:off x="2363529" y="9535110"/>
            <a:ext cx="367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a:stCxn id="81" idx="3"/>
            <a:endCxn id="96" idx="1"/>
          </p:cNvCxnSpPr>
          <p:nvPr/>
        </p:nvCxnSpPr>
        <p:spPr>
          <a:xfrm>
            <a:off x="1352363" y="10879588"/>
            <a:ext cx="3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a:stCxn id="96" idx="0"/>
            <a:endCxn id="356" idx="2"/>
          </p:cNvCxnSpPr>
          <p:nvPr/>
        </p:nvCxnSpPr>
        <p:spPr>
          <a:xfrm flipH="1" flipV="1">
            <a:off x="2420714" y="10419794"/>
            <a:ext cx="0" cy="22336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H="1" flipV="1">
            <a:off x="8626643" y="7207770"/>
            <a:ext cx="0" cy="4093820"/>
          </a:xfrm>
          <a:prstGeom prst="straightConnector1">
            <a:avLst/>
          </a:prstGeom>
          <a:ln w="25400">
            <a:solidFill>
              <a:srgbClr val="02AE12"/>
            </a:solidFill>
            <a:tailEnd type="triangle"/>
          </a:ln>
        </p:spPr>
        <p:style>
          <a:lnRef idx="3">
            <a:schemeClr val="dk1"/>
          </a:lnRef>
          <a:fillRef idx="0">
            <a:schemeClr val="dk1"/>
          </a:fillRef>
          <a:effectRef idx="2">
            <a:schemeClr val="dk1"/>
          </a:effectRef>
          <a:fontRef idx="minor">
            <a:schemeClr val="tx1"/>
          </a:fontRef>
        </p:style>
      </p:cxnSp>
      <p:cxnSp>
        <p:nvCxnSpPr>
          <p:cNvPr id="83" name="Connecteur droit 82"/>
          <p:cNvCxnSpPr/>
          <p:nvPr/>
        </p:nvCxnSpPr>
        <p:spPr>
          <a:xfrm>
            <a:off x="4820727" y="11263913"/>
            <a:ext cx="3805916" cy="45732"/>
          </a:xfrm>
          <a:prstGeom prst="line">
            <a:avLst/>
          </a:prstGeom>
          <a:ln w="25400">
            <a:solidFill>
              <a:srgbClr val="02AE12"/>
            </a:solidFill>
          </a:ln>
        </p:spPr>
        <p:style>
          <a:lnRef idx="3">
            <a:schemeClr val="dk1"/>
          </a:lnRef>
          <a:fillRef idx="0">
            <a:schemeClr val="dk1"/>
          </a:fillRef>
          <a:effectRef idx="2">
            <a:schemeClr val="dk1"/>
          </a:effectRef>
          <a:fontRef idx="minor">
            <a:schemeClr val="tx1"/>
          </a:fontRef>
        </p:style>
      </p:cxnSp>
      <p:cxnSp>
        <p:nvCxnSpPr>
          <p:cNvPr id="89" name="Connecteur droit 88"/>
          <p:cNvCxnSpPr>
            <a:stCxn id="81" idx="2"/>
          </p:cNvCxnSpPr>
          <p:nvPr/>
        </p:nvCxnSpPr>
        <p:spPr>
          <a:xfrm>
            <a:off x="823825" y="11268701"/>
            <a:ext cx="2512686" cy="0"/>
          </a:xfrm>
          <a:prstGeom prst="line">
            <a:avLst/>
          </a:prstGeom>
          <a:ln w="25400">
            <a:solidFill>
              <a:srgbClr val="02AE1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77603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250" y="1428194"/>
            <a:ext cx="8368124" cy="309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200" dirty="0" smtClean="0">
                <a:solidFill>
                  <a:prstClr val="black"/>
                </a:solidFill>
              </a:rPr>
              <a:t>** Se </a:t>
            </a:r>
            <a:r>
              <a:rPr lang="fr-FR" sz="1200" dirty="0">
                <a:solidFill>
                  <a:prstClr val="black"/>
                </a:solidFill>
              </a:rPr>
              <a:t>protéger avant de prendre en charge le cas </a:t>
            </a:r>
            <a:r>
              <a:rPr lang="fr-FR" sz="1200" dirty="0" smtClean="0">
                <a:solidFill>
                  <a:prstClr val="black"/>
                </a:solidFill>
              </a:rPr>
              <a:t>suspect </a:t>
            </a:r>
            <a:r>
              <a:rPr lang="fr-FR" sz="1200" dirty="0" smtClean="0">
                <a:solidFill>
                  <a:prstClr val="black"/>
                </a:solidFill>
              </a:rPr>
              <a:t> </a:t>
            </a:r>
            <a:endParaRPr lang="fr-FR" sz="1200" dirty="0">
              <a:solidFill>
                <a:prstClr val="black"/>
              </a:solidFill>
            </a:endParaRPr>
          </a:p>
        </p:txBody>
      </p:sp>
      <p:sp>
        <p:nvSpPr>
          <p:cNvPr id="8" name="Rectangle 7"/>
          <p:cNvSpPr/>
          <p:nvPr/>
        </p:nvSpPr>
        <p:spPr>
          <a:xfrm>
            <a:off x="66634" y="735075"/>
            <a:ext cx="8601740" cy="7632089"/>
          </a:xfrm>
          <a:prstGeom prst="rect">
            <a:avLst/>
          </a:prstGeom>
        </p:spPr>
        <p:txBody>
          <a:bodyPr wrap="square">
            <a:normAutofit/>
          </a:bodyPr>
          <a:lstStyle/>
          <a:p>
            <a:pPr lvl="0" algn="just">
              <a:lnSpc>
                <a:spcPct val="115000"/>
              </a:lnSpc>
              <a:spcBef>
                <a:spcPts val="200"/>
              </a:spcBef>
              <a:spcAft>
                <a:spcPts val="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300250" y="1737884"/>
            <a:ext cx="8368124" cy="8749575"/>
          </a:xfrm>
          <a:prstGeom prst="rect">
            <a:avLst/>
          </a:prstGeom>
          <a:solidFill>
            <a:schemeClr val="bg2">
              <a:lumMod val="75000"/>
            </a:schemeClr>
          </a:solidFill>
        </p:spPr>
        <p:txBody>
          <a:bodyPr wrap="square">
            <a:spAutoFit/>
          </a:bodyPr>
          <a:lstStyle/>
          <a:p>
            <a:pPr lvl="0" algn="just">
              <a:lnSpc>
                <a:spcPct val="115000"/>
              </a:lnSpc>
              <a:spcBef>
                <a:spcPts val="200"/>
              </a:spcBef>
              <a:spcAft>
                <a:spcPts val="0"/>
              </a:spcAft>
            </a:pPr>
            <a:r>
              <a:rPr lang="fr-FR" sz="1400" b="1" dirty="0" smtClean="0">
                <a:solidFill>
                  <a:srgbClr val="243F60"/>
                </a:solidFill>
                <a:latin typeface="Times New Roman" panose="02020603050405020304" pitchFamily="18" charset="0"/>
                <a:ea typeface="Times New Roman" panose="02020603050405020304" pitchFamily="18" charset="0"/>
                <a:cs typeface="Times New Roman" panose="02020603050405020304" pitchFamily="18" charset="0"/>
              </a:rPr>
              <a:t>***  Définition </a:t>
            </a:r>
            <a:r>
              <a:rPr lang="fr-FR" sz="1400" b="1" dirty="0">
                <a:solidFill>
                  <a:srgbClr val="243F60"/>
                </a:solidFill>
                <a:latin typeface="Times New Roman" panose="02020603050405020304" pitchFamily="18" charset="0"/>
                <a:ea typeface="Times New Roman" panose="02020603050405020304" pitchFamily="18" charset="0"/>
                <a:cs typeface="Times New Roman" panose="02020603050405020304" pitchFamily="18" charset="0"/>
              </a:rPr>
              <a:t>des cas </a:t>
            </a:r>
            <a:endParaRPr lang="fr-FR" sz="1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fr-FR" sz="1400" dirty="0" bmk="">
                <a:latin typeface="Times New Roman" panose="02020603050405020304" pitchFamily="18" charset="0"/>
                <a:ea typeface="Calibri" panose="020F0502020204030204" pitchFamily="34" charset="0"/>
                <a:cs typeface="Times New Roman" panose="02020603050405020304" pitchFamily="18" charset="0"/>
              </a:rPr>
              <a:t>La définition du cas est susceptible d’évoluer selon la forme épidémique. Des mises à jour régulières sont proposées par le ministère de la santé. </a:t>
            </a:r>
          </a:p>
          <a:p>
            <a:pPr marL="342900" lvl="0" indent="-342900" algn="just">
              <a:lnSpc>
                <a:spcPct val="115000"/>
              </a:lnSpc>
              <a:spcBef>
                <a:spcPts val="200"/>
              </a:spcBef>
              <a:spcAft>
                <a:spcPts val="0"/>
              </a:spcAft>
              <a:buFont typeface="+mj-lt"/>
              <a:buAutoNum type="arabicPeriod"/>
            </a:pPr>
            <a:r>
              <a:rPr lang="fr-FR" sz="1400" b="1" dirty="0">
                <a:solidFill>
                  <a:srgbClr val="243F60"/>
                </a:solidFill>
                <a:latin typeface="Times New Roman" panose="02020603050405020304" pitchFamily="18" charset="0"/>
                <a:ea typeface="Times New Roman" panose="02020603050405020304" pitchFamily="18" charset="0"/>
                <a:cs typeface="Times New Roman" panose="02020603050405020304" pitchFamily="18" charset="0"/>
              </a:rPr>
              <a:t>Définition d’un cas suspect </a:t>
            </a:r>
            <a:endParaRPr lang="fr-FR" sz="1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400" dirty="0" bmk="">
                <a:latin typeface="Times New Roman" panose="02020603050405020304" pitchFamily="18" charset="0"/>
                <a:ea typeface="Calibri" panose="020F0502020204030204" pitchFamily="34" charset="0"/>
                <a:cs typeface="Times New Roman" panose="02020603050405020304" pitchFamily="18" charset="0"/>
              </a:rPr>
              <a:t>1. Toute personne :</a:t>
            </a:r>
          </a:p>
          <a:p>
            <a:pPr lvl="0"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présentant des signes cliniques d’infection respiratoire aiguë (toux ou difficulté respiratoire) avec une fièvre </a:t>
            </a:r>
          </a:p>
          <a:p>
            <a:pPr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sans autre étiologie qui explique pleinement le tableau clinique </a:t>
            </a:r>
          </a:p>
          <a:p>
            <a:pPr lvl="0"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ET ayant voyagé ou séjourné dans une zone d’exposition à risque dans les 14 jours précédant la date de début des signes </a:t>
            </a:r>
            <a:r>
              <a:rPr lang="fr-FR" sz="1400" dirty="0" smtClean="0" bmk="">
                <a:latin typeface="Times New Roman" panose="02020603050405020304" pitchFamily="18" charset="0"/>
                <a:ea typeface="Calibri" panose="020F0502020204030204" pitchFamily="34" charset="0"/>
                <a:cs typeface="Times New Roman" panose="02020603050405020304" pitchFamily="18" charset="0"/>
              </a:rPr>
              <a:t>cliniques.</a:t>
            </a:r>
          </a:p>
          <a:p>
            <a:pPr lvl="0" indent="-342900" eaLnBrk="0" fontAlgn="base" hangingPunct="0">
              <a:lnSpc>
                <a:spcPct val="115000"/>
              </a:lnSpc>
              <a:spcBef>
                <a:spcPct val="0"/>
              </a:spcBef>
              <a:spcAft>
                <a:spcPct val="0"/>
              </a:spcAft>
              <a:buFont typeface="+mj-lt"/>
              <a:buAutoNum type="alphaLcPeriod"/>
            </a:pPr>
            <a:endParaRPr lang="fr-FR" sz="1400" dirty="0" bmk="">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fr-FR" sz="1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OU</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2. </a:t>
            </a:r>
            <a:r>
              <a:rPr lang="fr-FR" sz="1400" dirty="0" bmk="">
                <a:latin typeface="Times New Roman" panose="02020603050405020304" pitchFamily="18" charset="0"/>
                <a:ea typeface="Calibri" panose="020F0502020204030204" pitchFamily="34" charset="0"/>
                <a:cs typeface="Times New Roman" panose="02020603050405020304" pitchFamily="18" charset="0"/>
              </a:rPr>
              <a:t>Toute personne qui dans les 14 derniers </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jours a eu </a:t>
            </a:r>
            <a:r>
              <a:rPr lang="fr-FR" sz="1400" dirty="0">
                <a:solidFill>
                  <a:srgbClr val="FF0000"/>
                </a:solidFill>
                <a:latin typeface="Times New Roman" panose="02020603050405020304" pitchFamily="18" charset="0"/>
                <a:ea typeface="Calibri" panose="020F0502020204030204" pitchFamily="34" charset="0"/>
                <a:cs typeface="Arial" panose="020B0604020202020204" pitchFamily="34" charset="0"/>
              </a:rPr>
              <a:t>un contact étroit </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avec un cas confirmé de Covid-19 :</a:t>
            </a:r>
            <a:endParaRPr lang="fr-FR" sz="1200" dirty="0">
              <a:latin typeface="Calibri" panose="020F0502020204030204" pitchFamily="34" charset="0"/>
              <a:ea typeface="Calibri" panose="020F0502020204030204" pitchFamily="34" charset="0"/>
              <a:cs typeface="Arial" panose="020B0604020202020204" pitchFamily="34" charset="0"/>
            </a:endParaRPr>
          </a:p>
          <a:p>
            <a:pPr indent="-342900" eaLnBrk="0" fontAlgn="base" hangingPunct="0">
              <a:lnSpc>
                <a:spcPct val="115000"/>
              </a:lnSpc>
              <a:spcBef>
                <a:spcPct val="0"/>
              </a:spcBef>
              <a:spcAft>
                <a:spcPct val="0"/>
              </a:spcAft>
              <a:buFont typeface="+mj-lt"/>
              <a:buAutoNum type="alphaLcPeriod"/>
            </a:pPr>
            <a:r>
              <a:rPr lang="fr-FR" sz="1400" dirty="0" bmk="">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 contact étroit </a:t>
            </a:r>
            <a:r>
              <a:rPr lang="fr-FR" sz="1400" dirty="0" bmk="">
                <a:latin typeface="Times New Roman" panose="02020603050405020304" pitchFamily="18" charset="0"/>
                <a:ea typeface="Calibri" panose="020F0502020204030204" pitchFamily="34" charset="0"/>
                <a:cs typeface="Times New Roman" panose="02020603050405020304" pitchFamily="18" charset="0"/>
              </a:rPr>
              <a:t>est une personne qui, à partir des 24 heures précédant les signes cliniques du cas confirmé :</a:t>
            </a:r>
          </a:p>
          <a:p>
            <a:pPr lvl="0"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a partagé le même lieu de vie (famille, chambre)</a:t>
            </a:r>
          </a:p>
          <a:p>
            <a:pPr lvl="0"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a fourni des soins directs sans équipement de protection individuelle (EPI) approprié aux patients Covid-19</a:t>
            </a:r>
          </a:p>
          <a:p>
            <a:pPr lvl="0"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est restée dans le même environnement proche d'un patient Covid-19 (y compris lieu de travail, salle de classe, ménage, rassemblements).</a:t>
            </a:r>
          </a:p>
          <a:p>
            <a:pPr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a voyagé pendant une durée prolongée à proximité (&lt; 1 mètre) d'un patient Covid-19 dans n'importe quel moyen de transport dans un délai de 14 jours après le début des symptômes du cas confirmé.</a:t>
            </a:r>
          </a:p>
          <a:p>
            <a:pPr indent="-342900" eaLnBrk="0" fontAlgn="base" hangingPunct="0">
              <a:lnSpc>
                <a:spcPct val="115000"/>
              </a:lnSpc>
              <a:spcBef>
                <a:spcPct val="0"/>
              </a:spcBef>
              <a:spcAft>
                <a:spcPct val="0"/>
              </a:spcAft>
              <a:buFont typeface="+mj-lt"/>
              <a:buAutoNum type="alphaLcPeriod"/>
            </a:pPr>
            <a:r>
              <a:rPr lang="fr-FR" sz="1400" dirty="0" bmk="">
                <a:latin typeface="Times New Roman" panose="02020603050405020304" pitchFamily="18" charset="0"/>
                <a:ea typeface="Calibri" panose="020F0502020204030204" pitchFamily="34" charset="0"/>
                <a:cs typeface="Times New Roman" panose="02020603050405020304" pitchFamily="18" charset="0"/>
              </a:rPr>
              <a:t>a eu un contact direct avec le patient, en face à face, à moins de 1 mètre et/ou pendant plus de 15 minutes</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lors d'une discussion, amis intimes, voisins de classe ou de </a:t>
            </a:r>
            <a:r>
              <a:rPr lang="fr-FR" sz="1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bureau.</a:t>
            </a:r>
          </a:p>
          <a:p>
            <a:pPr eaLnBrk="0" fontAlgn="base" hangingPunct="0">
              <a:lnSpc>
                <a:spcPct val="115000"/>
              </a:lnSpc>
              <a:spcBef>
                <a:spcPct val="0"/>
              </a:spcBef>
              <a:spcAft>
                <a:spcPct val="0"/>
              </a:spcAft>
            </a:pP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600"/>
              </a:spcAft>
            </a:pPr>
            <a:r>
              <a:rPr lang="fr-FR" sz="1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OU</a:t>
            </a:r>
            <a:endParaRPr lang="fr-FR" sz="1200" dirty="0">
              <a:latin typeface="Calibri" panose="020F0502020204030204" pitchFamily="34" charset="0"/>
              <a:ea typeface="Calibri" panose="020F0502020204030204" pitchFamily="34" charset="0"/>
              <a:cs typeface="Arial" panose="020B0604020202020204" pitchFamily="34" charset="0"/>
            </a:endParaRPr>
          </a:p>
          <a:p>
            <a:pPr eaLnBrk="0" fontAlgn="base" hangingPunct="0">
              <a:lnSpc>
                <a:spcPct val="115000"/>
              </a:lnSpc>
              <a:spcBef>
                <a:spcPct val="0"/>
              </a:spcBef>
              <a:spcAft>
                <a:spcPct val="0"/>
              </a:spcAft>
            </a:pP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3. </a:t>
            </a:r>
            <a:r>
              <a:rPr lang="fr-FR" sz="1400" dirty="0" bmk="">
                <a:latin typeface="Times New Roman" panose="02020603050405020304" pitchFamily="18" charset="0"/>
                <a:ea typeface="Calibri" panose="020F0502020204030204" pitchFamily="34" charset="0"/>
                <a:cs typeface="Times New Roman" panose="02020603050405020304" pitchFamily="18" charset="0"/>
              </a:rPr>
              <a:t>Au cas par cas des cas groupés d’Infection Respiratoire Aiguë (IRA) et des clusters (chaine de transmission de taille importante) avec ou sans notion de voyage ou de contact avec un cas confirmé de Covid-19 doivent être considérés comme suspects</a:t>
            </a:r>
            <a:r>
              <a:rPr lang="fr-FR" sz="1400" dirty="0" smtClean="0" bmk="">
                <a:latin typeface="Times New Roman" panose="02020603050405020304" pitchFamily="18" charset="0"/>
                <a:ea typeface="Calibri" panose="020F0502020204030204" pitchFamily="34" charset="0"/>
                <a:cs typeface="Times New Roman" panose="02020603050405020304" pitchFamily="18" charset="0"/>
              </a:rPr>
              <a:t>.</a:t>
            </a:r>
          </a:p>
          <a:p>
            <a:pPr eaLnBrk="0" fontAlgn="base" hangingPunct="0">
              <a:lnSpc>
                <a:spcPct val="115000"/>
              </a:lnSpc>
              <a:spcBef>
                <a:spcPct val="0"/>
              </a:spcBef>
              <a:spcAft>
                <a:spcPct val="0"/>
              </a:spcAft>
            </a:pPr>
            <a:endParaRPr lang="fr-FR" sz="1400" dirty="0" bmk="">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fr-FR" sz="14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OU</a:t>
            </a:r>
          </a:p>
          <a:p>
            <a:pPr algn="just">
              <a:lnSpc>
                <a:spcPct val="115000"/>
              </a:lnSpc>
              <a:spcAft>
                <a:spcPts val="600"/>
              </a:spcAft>
            </a:pPr>
            <a:r>
              <a:rPr lang="fr-FR" sz="1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4</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Toute personne, sans notion de contact avec un cas confirmé Covid-19 ou de voyage ou de séjour dans une zone d’exposition à </a:t>
            </a:r>
            <a:r>
              <a:rPr lang="fr-FR" sz="14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risque </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dans les 14 jours précédant la date de début des signes cliniques qui présente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mj-lt"/>
              <a:buAutoNum type="alphaLcPeriod"/>
            </a:pP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Une pneumonie non expliquée par d’autres étiologies possibles, sur la base de critères cliniques, radiologiques et biologiques et dont l’état clinique nécessite une hospitalisation</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mj-lt"/>
              <a:buAutoNum type="alphaLcPeriod"/>
            </a:pP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Des signes de détresse respiratoire aigüe pouvant aller jusqu’à SDRA (Syndrome de Détresse Respiratoire Aigüe) sans autre étiologie évidente d’emblée.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300250" y="887622"/>
            <a:ext cx="8368124" cy="489365"/>
          </a:xfrm>
          <a:prstGeom prst="rect">
            <a:avLst/>
          </a:prstGeom>
          <a:solidFill>
            <a:schemeClr val="accent2">
              <a:lumMod val="40000"/>
              <a:lumOff val="60000"/>
            </a:schemeClr>
          </a:solidFill>
        </p:spPr>
        <p:txBody>
          <a:bodyPr wrap="square">
            <a:spAutoFit/>
          </a:bodyPr>
          <a:lstStyle/>
          <a:p>
            <a:pPr lvl="0">
              <a:lnSpc>
                <a:spcPct val="115000"/>
              </a:lnSpc>
            </a:pPr>
            <a:r>
              <a:rPr lang="fr-FR" sz="1200"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Faire </a:t>
            </a:r>
            <a:r>
              <a:rPr lang="fr-FR" sz="1200" dirty="0">
                <a:solidFill>
                  <a:srgbClr val="000000"/>
                </a:solidFill>
                <a:latin typeface="Times New Roman" panose="02020603050405020304" pitchFamily="18" charset="0"/>
                <a:ea typeface="Calibri" panose="020F0502020204030204" pitchFamily="34" charset="0"/>
                <a:cs typeface="Calibri" panose="020F0502020204030204" pitchFamily="34" charset="0"/>
              </a:rPr>
              <a:t>porter un masque chirurgical au patient et l’isoler immédiatement dans un espace identifié loin des autres </a:t>
            </a:r>
            <a:r>
              <a:rPr lang="fr-FR" sz="1200"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patients</a:t>
            </a:r>
            <a:endParaRPr lang="fr-FR" sz="1100" dirty="0" smtClean="0">
              <a:latin typeface="Calibri" panose="020F0502020204030204" pitchFamily="34" charset="0"/>
              <a:ea typeface="Calibri" panose="020F0502020204030204" pitchFamily="34" charset="0"/>
              <a:cs typeface="Calibri" panose="020F0502020204030204" pitchFamily="34" charset="0"/>
            </a:endParaRPr>
          </a:p>
          <a:p>
            <a:r>
              <a:rPr lang="fr-FR" sz="1200"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Classer </a:t>
            </a:r>
            <a:r>
              <a:rPr lang="fr-FR" sz="1200" dirty="0">
                <a:solidFill>
                  <a:srgbClr val="000000"/>
                </a:solidFill>
                <a:latin typeface="Times New Roman" panose="02020603050405020304" pitchFamily="18" charset="0"/>
                <a:ea typeface="Calibri" panose="020F0502020204030204" pitchFamily="34" charset="0"/>
                <a:cs typeface="Calibri" panose="020F0502020204030204" pitchFamily="34" charset="0"/>
              </a:rPr>
              <a:t>le cas avec appel du SAMU, </a:t>
            </a:r>
            <a:r>
              <a:rPr lang="fr-FR" sz="1200" dirty="0" err="1">
                <a:solidFill>
                  <a:srgbClr val="000000"/>
                </a:solidFill>
                <a:latin typeface="Times New Roman" panose="02020603050405020304" pitchFamily="18" charset="0"/>
                <a:ea typeface="Calibri" panose="020F0502020204030204" pitchFamily="34" charset="0"/>
                <a:cs typeface="Calibri" panose="020F0502020204030204" pitchFamily="34" charset="0"/>
              </a:rPr>
              <a:t>Shocroom</a:t>
            </a:r>
            <a:r>
              <a:rPr lang="fr-FR" sz="12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ONMNE, cellules régionales et veille sanitaire</a:t>
            </a:r>
          </a:p>
        </p:txBody>
      </p:sp>
      <p:pic>
        <p:nvPicPr>
          <p:cNvPr id="13" name="Image 12">
            <a:extLst>
              <a:ext uri="{FF2B5EF4-FFF2-40B4-BE49-F238E27FC236}">
                <a16:creationId xmlns:a16="http://schemas.microsoft.com/office/drawing/2014/main" id="{EF44E1A2-86F9-3A4F-BC58-048BDE95B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9" y="86563"/>
            <a:ext cx="1469400" cy="546099"/>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774" y="-25683"/>
            <a:ext cx="1064126" cy="773314"/>
          </a:xfrm>
          <a:prstGeom prst="rect">
            <a:avLst/>
          </a:prstGeom>
        </p:spPr>
      </p:pic>
      <p:sp>
        <p:nvSpPr>
          <p:cNvPr id="15" name="Titre 3"/>
          <p:cNvSpPr txBox="1">
            <a:spLocks/>
          </p:cNvSpPr>
          <p:nvPr/>
        </p:nvSpPr>
        <p:spPr>
          <a:xfrm>
            <a:off x="1799808" y="59405"/>
            <a:ext cx="6179353" cy="601015"/>
          </a:xfrm>
          <a:prstGeom prst="rect">
            <a:avLst/>
          </a:prstGeom>
        </p:spPr>
        <p:style>
          <a:lnRef idx="1">
            <a:schemeClr val="accent1"/>
          </a:lnRef>
          <a:fillRef idx="3">
            <a:schemeClr val="accent1"/>
          </a:fillRef>
          <a:effectRef idx="2">
            <a:schemeClr val="accent1"/>
          </a:effectRef>
          <a:fontRef idx="minor">
            <a:schemeClr val="lt1"/>
          </a:fontRef>
        </p:style>
        <p:txBody>
          <a:bodyPr>
            <a:noAutofit/>
          </a:bodyPr>
          <a:lstStyle>
            <a:lvl1pPr algn="l" defTabSz="1625529" rtl="0" eaLnBrk="1" latinLnBrk="0" hangingPunct="1">
              <a:lnSpc>
                <a:spcPct val="90000"/>
              </a:lnSpc>
              <a:spcBef>
                <a:spcPct val="0"/>
              </a:spcBef>
              <a:buNone/>
              <a:defRPr sz="7822"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000" dirty="0" smtClean="0"/>
              <a:t>Parcours du patient consultant aux établissements de </a:t>
            </a:r>
            <a:r>
              <a:rPr lang="en-GB" sz="2000" dirty="0" smtClean="0"/>
              <a:t>santé (Publics et </a:t>
            </a:r>
            <a:r>
              <a:rPr lang="en-GB" sz="2000" dirty="0" err="1" smtClean="0"/>
              <a:t>privés</a:t>
            </a:r>
            <a:r>
              <a:rPr lang="en-GB" sz="2000" dirty="0" smtClean="0"/>
              <a:t>) </a:t>
            </a:r>
            <a:endParaRPr lang="en-GB" sz="2000" dirty="0"/>
          </a:p>
        </p:txBody>
      </p:sp>
    </p:spTree>
    <p:extLst>
      <p:ext uri="{BB962C8B-B14F-4D97-AF65-F5344CB8AC3E}">
        <p14:creationId xmlns:p14="http://schemas.microsoft.com/office/powerpoint/2010/main" val="410410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idx="1"/>
            <p:extLst>
              <p:ext uri="{D42A27DB-BD31-4B8C-83A1-F6EECF244321}">
                <p14:modId xmlns:p14="http://schemas.microsoft.com/office/powerpoint/2010/main" val="1747259263"/>
              </p:ext>
            </p:extLst>
          </p:nvPr>
        </p:nvGraphicFramePr>
        <p:xfrm>
          <a:off x="163773" y="6163130"/>
          <a:ext cx="8802806" cy="2003890"/>
        </p:xfrm>
        <a:graphic>
          <a:graphicData uri="http://schemas.openxmlformats.org/drawingml/2006/table">
            <a:tbl>
              <a:tblPr firstRow="1" bandRow="1">
                <a:tableStyleId>{5C22544A-7EE6-4342-B048-85BDC9FD1C3A}</a:tableStyleId>
              </a:tblPr>
              <a:tblGrid>
                <a:gridCol w="1956180">
                  <a:extLst>
                    <a:ext uri="{9D8B030D-6E8A-4147-A177-3AD203B41FA5}">
                      <a16:colId xmlns:a16="http://schemas.microsoft.com/office/drawing/2014/main" val="3523338342"/>
                    </a:ext>
                  </a:extLst>
                </a:gridCol>
                <a:gridCol w="6846626">
                  <a:extLst>
                    <a:ext uri="{9D8B030D-6E8A-4147-A177-3AD203B41FA5}">
                      <a16:colId xmlns:a16="http://schemas.microsoft.com/office/drawing/2014/main" val="4237594315"/>
                    </a:ext>
                  </a:extLst>
                </a:gridCol>
              </a:tblGrid>
              <a:tr h="643459">
                <a:tc>
                  <a:txBody>
                    <a:bodyPr/>
                    <a:lstStyle/>
                    <a:p>
                      <a:pPr>
                        <a:lnSpc>
                          <a:spcPct val="115000"/>
                        </a:lnSpc>
                        <a:spcAft>
                          <a:spcPts val="0"/>
                        </a:spcAft>
                      </a:pPr>
                      <a:r>
                        <a:rPr lang="en-GB" sz="1600" dirty="0" err="1">
                          <a:effectLst/>
                        </a:rPr>
                        <a:t>Forme</a:t>
                      </a:r>
                      <a:r>
                        <a:rPr lang="en-GB" sz="1600" dirty="0">
                          <a:effectLst/>
                        </a:rPr>
                        <a:t> </a:t>
                      </a:r>
                      <a:r>
                        <a:rPr lang="en-GB" sz="1600" dirty="0" err="1">
                          <a:effectLst/>
                        </a:rPr>
                        <a:t>pauci-symptomatique</a:t>
                      </a:r>
                      <a:r>
                        <a:rPr lang="en-GB" sz="1600" dirty="0">
                          <a:effectLst/>
                        </a:rPr>
                        <a:t> </a:t>
                      </a:r>
                      <a:endParaRPr lang="fr-FR"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fr-FR" sz="1600">
                          <a:effectLst/>
                        </a:rPr>
                        <a:t>Toux sèche légère, malaise, céphalées, douleurs musculaires. </a:t>
                      </a:r>
                      <a:endParaRPr lang="fr-FR" sz="1400">
                        <a:effectLst/>
                      </a:endParaRPr>
                    </a:p>
                    <a:p>
                      <a:pPr>
                        <a:lnSpc>
                          <a:spcPct val="115000"/>
                        </a:lnSpc>
                        <a:spcAft>
                          <a:spcPts val="0"/>
                        </a:spcAft>
                      </a:pPr>
                      <a:r>
                        <a:rPr lang="fr-FR" sz="1600">
                          <a:effectLst/>
                        </a:rPr>
                        <a:t>Sujets âgés et immuno-déficients : syndromes atypiques possibles</a:t>
                      </a:r>
                      <a:endParaRPr lang="fr-FR"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2090063"/>
                  </a:ext>
                </a:extLst>
              </a:tr>
              <a:tr h="606269">
                <a:tc>
                  <a:txBody>
                    <a:bodyPr/>
                    <a:lstStyle/>
                    <a:p>
                      <a:pPr algn="just">
                        <a:lnSpc>
                          <a:spcPct val="115000"/>
                        </a:lnSpc>
                        <a:spcAft>
                          <a:spcPts val="0"/>
                        </a:spcAft>
                      </a:pPr>
                      <a:r>
                        <a:rPr lang="en-GB" sz="1600" dirty="0" err="1">
                          <a:effectLst/>
                        </a:rPr>
                        <a:t>Forme</a:t>
                      </a:r>
                      <a:r>
                        <a:rPr lang="en-GB" sz="1600" dirty="0">
                          <a:effectLst/>
                        </a:rPr>
                        <a:t> </a:t>
                      </a:r>
                      <a:r>
                        <a:rPr lang="en-GB" sz="1600" dirty="0" err="1" smtClean="0">
                          <a:effectLst/>
                        </a:rPr>
                        <a:t>Mineure</a:t>
                      </a:r>
                      <a:endParaRPr lang="fr-FR"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fr-FR" sz="1600">
                          <a:effectLst/>
                        </a:rPr>
                        <a:t>Pneumonie sans signe de sévérité (toux, dyspnée légère, FR&lt;30cpm, SpO2&gt;92%)</a:t>
                      </a:r>
                      <a:endParaRPr lang="fr-FR"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2296144"/>
                  </a:ext>
                </a:extLst>
              </a:tr>
              <a:tr h="377081">
                <a:tc>
                  <a:txBody>
                    <a:bodyPr/>
                    <a:lstStyle/>
                    <a:p>
                      <a:pPr algn="just">
                        <a:lnSpc>
                          <a:spcPct val="115000"/>
                        </a:lnSpc>
                        <a:spcAft>
                          <a:spcPts val="0"/>
                        </a:spcAft>
                      </a:pPr>
                      <a:r>
                        <a:rPr lang="en-GB" sz="1600">
                          <a:effectLst/>
                        </a:rPr>
                        <a:t>Forme modérée </a:t>
                      </a:r>
                      <a:endParaRPr lang="fr-FR"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fr-FR" sz="1600">
                          <a:effectLst/>
                        </a:rPr>
                        <a:t>Dyspnée, FR &gt;30 cpm ou SpO2 ≤ 92%</a:t>
                      </a:r>
                      <a:endParaRPr lang="fr-FR"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3665286"/>
                  </a:ext>
                </a:extLst>
              </a:tr>
              <a:tr h="377081">
                <a:tc>
                  <a:txBody>
                    <a:bodyPr/>
                    <a:lstStyle/>
                    <a:p>
                      <a:pPr algn="just">
                        <a:lnSpc>
                          <a:spcPct val="115000"/>
                        </a:lnSpc>
                        <a:spcAft>
                          <a:spcPts val="0"/>
                        </a:spcAft>
                      </a:pPr>
                      <a:r>
                        <a:rPr lang="en-GB" sz="1600">
                          <a:effectLst/>
                        </a:rPr>
                        <a:t>Forme sévère  </a:t>
                      </a:r>
                      <a:endParaRPr lang="fr-FR"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fr-FR" sz="1600" dirty="0">
                          <a:effectLst/>
                        </a:rPr>
                        <a:t>détresse vitale, défaillance d'organe</a:t>
                      </a:r>
                      <a:endParaRPr lang="fr-FR"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85872307"/>
                  </a:ext>
                </a:extLst>
              </a:tr>
            </a:tbl>
          </a:graphicData>
        </a:graphic>
      </p:graphicFrame>
      <p:sp>
        <p:nvSpPr>
          <p:cNvPr id="9" name="Rectangle 3"/>
          <p:cNvSpPr>
            <a:spLocks noChangeArrowheads="1"/>
          </p:cNvSpPr>
          <p:nvPr/>
        </p:nvSpPr>
        <p:spPr bwMode="auto">
          <a:xfrm>
            <a:off x="163773" y="797567"/>
            <a:ext cx="8802806" cy="5365563"/>
          </a:xfrm>
          <a:prstGeom prst="rect">
            <a:avLst/>
          </a:prstGeom>
          <a:solidFill>
            <a:schemeClr val="bg1"/>
          </a:solidFill>
          <a:ln>
            <a:noFill/>
          </a:ln>
          <a:effectLst/>
        </p:spPr>
        <p:txBody>
          <a:bodyPr vert="horz" wrap="square" lIns="457056" tIns="2539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1200" b="1" i="0" u="none" strike="noStrike" cap="none" normalizeH="0" baseline="0" dirty="0" smtClean="0" bmk="">
                <a:ln>
                  <a:noFill/>
                </a:ln>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t>**** Evaluation de la sévérité</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300" b="0" i="0" u="none" strike="noStrike" cap="none" normalizeH="0" baseline="0" dirty="0" smtClean="0" bmk="">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altLang="fr-FR" sz="14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du patient sera </a:t>
            </a:r>
            <a:r>
              <a:rPr kumimoji="0" lang="fr-FR" altLang="fr-FR" sz="14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valu</a:t>
            </a:r>
            <a:r>
              <a:rPr kumimoji="0" lang="fr-FR" altLang="fr-FR" sz="14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en fonction des signes respiratoires, vitaux et biologiques en se r</a:t>
            </a:r>
            <a:r>
              <a:rPr kumimoji="0" lang="fr-FR" altLang="fr-FR" sz="14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fr-FR" altLang="fr-FR" sz="14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rant au tableau.</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 formes graves touchent principalement les patients âgés et/ou avec </a:t>
            </a:r>
            <a:r>
              <a:rPr kumimoji="0" lang="fr-FR" altLang="fr-FR" sz="1400" b="0" i="0" u="none" strike="noStrike" cap="none" normalizeH="0" baseline="0" dirty="0" err="1"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co-morbidités</a:t>
            </a: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Il est recommandé de rechercher la présence des critères suivants pour définir une forme modérée à sévère : </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Toute personne présentant une fièvre ou une suspicion d’infection respiratoire associée à l’un des signes suivants : </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 SpO2 &lt; 92% à l’air ambiant </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 tachypnée avec fréquence respiratoire &gt;30/min </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 signes de détresse respiratoire indiquant une ventilation mécanique. Ces signes sont une fréquence respiratoire &gt; 30 </a:t>
            </a:r>
            <a:r>
              <a:rPr kumimoji="0" lang="fr-FR" altLang="fr-FR" sz="1400" b="0" i="0" u="none" strike="noStrike" cap="none" normalizeH="0" baseline="0" dirty="0" err="1"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cpm</a:t>
            </a: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 tirage, des signes de lutte marqués. La ventilation mécanique est obligatoirement précoce pour diminuer le risque de transmission virale aérienne.  </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 détresse circulatoire aiguë associée (sepsis ou choc septique)</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 détresse neurologique </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Tableau 5</a:t>
            </a:r>
            <a:r>
              <a:rPr kumimoji="0" lang="fr-FR" altLang="fr-FR" sz="14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Classification des formes cliniques</a:t>
            </a:r>
            <a:endParaRPr kumimoji="0" lang="fr-FR" altLang="fr-FR" sz="9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bmk="">
                <a:ln>
                  <a:noFill/>
                </a:ln>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t> Critères d'hospitalisation</a:t>
            </a:r>
            <a:endParaRPr kumimoji="0" lang="fr-FR" altLang="fr-FR" sz="1400" b="0" i="0" u="none" strike="noStrike" cap="none" normalizeH="0" baseline="0" dirty="0" smtClean="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L'hospitalisation sera discut</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selon les scores et devant des crit</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 sociaux.</a:t>
            </a:r>
            <a:endParaRPr kumimoji="0" lang="fr-FR" alt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Crit</a:t>
            </a:r>
            <a:r>
              <a:rPr kumimoji="0" lang="fr-FR" altLang="fr-FR"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 CRB65 : Le score associe 4 crit</a:t>
            </a:r>
            <a:r>
              <a:rPr kumimoji="0" lang="fr-FR" altLang="fr-FR"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 not</a:t>
            </a:r>
            <a:r>
              <a:rPr kumimoji="0" lang="fr-FR" altLang="fr-FR"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chacun "1 ou 0"</a:t>
            </a:r>
            <a:endParaRPr kumimoji="0" lang="fr-FR" alt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Confusion</a:t>
            </a:r>
            <a:endParaRPr kumimoji="0" lang="fr-FR" alt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a:t>
            </a:r>
            <a:r>
              <a:rPr kumimoji="0" lang="fr-FR" altLang="fr-FR"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quence respiratoire ≥ 30 </a:t>
            </a:r>
            <a:endParaRPr kumimoji="0" lang="fr-FR" alt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Systolique ≤ 90mmHg ou diastolique ≤60mmHg</a:t>
            </a:r>
            <a:endParaRPr kumimoji="0" lang="fr-FR" alt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 ≥ 65 ans</a:t>
            </a:r>
            <a:endParaRPr kumimoji="0" lang="fr-FR" alt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 patient sera hospitalis</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au service de maladies infectieuses ou de pneumologie ou de m</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decine d</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 la structure aux patients Covid-19 si le score est de 1 et en r</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animation si le score est</a:t>
            </a:r>
            <a:r>
              <a:rPr kumimoji="0" lang="fr-FR" altLang="fr-FR"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kumimoji="0" lang="fr-FR" alt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 patients seront hospitalis</a:t>
            </a:r>
            <a:r>
              <a:rPr kumimoji="0" lang="fr-FR" altLang="fr-FR"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quelque soit leur </a:t>
            </a:r>
            <a:r>
              <a:rPr kumimoji="0" lang="fr-FR" altLang="fr-FR"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clinique si l'isolement ou la prise en charge </a:t>
            </a:r>
            <a:r>
              <a:rPr kumimoji="0" lang="fr-FR" altLang="fr-FR"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domicile sont impossibles et s'ils pr</a:t>
            </a:r>
            <a:r>
              <a:rPr kumimoji="0" lang="fr-FR" altLang="fr-FR"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sentent des </a:t>
            </a:r>
            <a:r>
              <a:rPr kumimoji="0" lang="fr-FR" altLang="fr-FR" sz="1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co-morbidit</a:t>
            </a:r>
            <a:r>
              <a:rPr kumimoji="0" lang="fr-FR" altLang="fr-FR" sz="1400" b="0" i="0" u="none" strike="noStrike" cap="none" normalizeH="0" baseline="0" dirty="0" err="1"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fr-FR" altLang="fr-FR" sz="1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
        <p:nvSpPr>
          <p:cNvPr id="11" name="ZoneTexte 10"/>
          <p:cNvSpPr txBox="1"/>
          <p:nvPr/>
        </p:nvSpPr>
        <p:spPr>
          <a:xfrm>
            <a:off x="163773" y="8510434"/>
            <a:ext cx="8802806" cy="369332"/>
          </a:xfrm>
          <a:prstGeom prst="rect">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smtClean="0">
                <a:solidFill>
                  <a:schemeClr val="tx1"/>
                </a:solidFill>
              </a:rPr>
              <a:t>***** </a:t>
            </a:r>
            <a:r>
              <a:rPr lang="en-GB" dirty="0">
                <a:solidFill>
                  <a:schemeClr val="tx1"/>
                </a:solidFill>
              </a:rPr>
              <a:t>Hospitalisation</a:t>
            </a:r>
            <a:r>
              <a:rPr lang="en-GB" b="1" dirty="0" smtClean="0">
                <a:solidFill>
                  <a:schemeClr val="tx1"/>
                </a:solidFill>
              </a:rPr>
              <a:t> </a:t>
            </a:r>
            <a:r>
              <a:rPr lang="en-GB" b="1" dirty="0">
                <a:solidFill>
                  <a:schemeClr val="tx1"/>
                </a:solidFill>
              </a:rPr>
              <a:t>des </a:t>
            </a:r>
            <a:r>
              <a:rPr lang="en-GB" b="1" dirty="0" err="1" smtClean="0">
                <a:solidFill>
                  <a:schemeClr val="tx1"/>
                </a:solidFill>
              </a:rPr>
              <a:t>Formes</a:t>
            </a:r>
            <a:r>
              <a:rPr lang="en-GB" b="1" dirty="0" smtClean="0">
                <a:solidFill>
                  <a:schemeClr val="tx1"/>
                </a:solidFill>
              </a:rPr>
              <a:t> </a:t>
            </a:r>
            <a:r>
              <a:rPr lang="en-GB" b="1" dirty="0" err="1" smtClean="0">
                <a:solidFill>
                  <a:schemeClr val="tx1"/>
                </a:solidFill>
              </a:rPr>
              <a:t>Mineures</a:t>
            </a:r>
            <a:r>
              <a:rPr lang="en-GB" b="1" dirty="0" smtClean="0">
                <a:solidFill>
                  <a:schemeClr val="tx1"/>
                </a:solidFill>
              </a:rPr>
              <a:t> </a:t>
            </a:r>
            <a:r>
              <a:rPr lang="en-GB" b="1" dirty="0" err="1" smtClean="0">
                <a:solidFill>
                  <a:schemeClr val="tx1"/>
                </a:solidFill>
              </a:rPr>
              <a:t>si</a:t>
            </a:r>
            <a:r>
              <a:rPr lang="en-GB" b="1" dirty="0" smtClean="0">
                <a:solidFill>
                  <a:schemeClr val="tx1"/>
                </a:solidFill>
              </a:rPr>
              <a:t> </a:t>
            </a:r>
            <a:r>
              <a:rPr lang="en-GB" b="1" dirty="0">
                <a:solidFill>
                  <a:schemeClr val="tx1"/>
                </a:solidFill>
              </a:rPr>
              <a:t>aggravation </a:t>
            </a:r>
            <a:r>
              <a:rPr lang="en-GB" b="1" dirty="0" err="1" smtClean="0">
                <a:solidFill>
                  <a:schemeClr val="tx1"/>
                </a:solidFill>
              </a:rPr>
              <a:t>ou</a:t>
            </a:r>
            <a:r>
              <a:rPr lang="en-GB" b="1" dirty="0">
                <a:solidFill>
                  <a:schemeClr val="tx1"/>
                </a:solidFill>
              </a:rPr>
              <a:t> </a:t>
            </a:r>
            <a:r>
              <a:rPr lang="en-GB" b="1" dirty="0" smtClean="0">
                <a:solidFill>
                  <a:schemeClr val="tx1"/>
                </a:solidFill>
              </a:rPr>
              <a:t>co-</a:t>
            </a:r>
            <a:r>
              <a:rPr lang="en-GB" b="1" dirty="0" err="1" smtClean="0">
                <a:solidFill>
                  <a:schemeClr val="tx1"/>
                </a:solidFill>
              </a:rPr>
              <a:t>morbidités</a:t>
            </a:r>
            <a:r>
              <a:rPr lang="en-GB" b="1" dirty="0" smtClean="0">
                <a:solidFill>
                  <a:schemeClr val="tx1"/>
                </a:solidFill>
              </a:rPr>
              <a:t> </a:t>
            </a:r>
            <a:r>
              <a:rPr lang="en-GB" b="1" dirty="0" err="1" smtClean="0">
                <a:solidFill>
                  <a:schemeClr val="tx1"/>
                </a:solidFill>
              </a:rPr>
              <a:t>associées</a:t>
            </a:r>
            <a:r>
              <a:rPr lang="en-GB" b="1" dirty="0" smtClean="0">
                <a:solidFill>
                  <a:schemeClr val="tx1"/>
                </a:solidFill>
              </a:rPr>
              <a:t>.</a:t>
            </a:r>
            <a:endParaRPr lang="en-GB" b="1" dirty="0">
              <a:solidFill>
                <a:schemeClr val="tx1"/>
              </a:solidFill>
            </a:endParaRPr>
          </a:p>
        </p:txBody>
      </p:sp>
      <p:pic>
        <p:nvPicPr>
          <p:cNvPr id="12" name="Image 11">
            <a:extLst>
              <a:ext uri="{FF2B5EF4-FFF2-40B4-BE49-F238E27FC236}">
                <a16:creationId xmlns:a16="http://schemas.microsoft.com/office/drawing/2014/main" id="{EF44E1A2-86F9-3A4F-BC58-048BDE95B5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9" y="86563"/>
            <a:ext cx="1469400" cy="546099"/>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774" y="-25683"/>
            <a:ext cx="1064126" cy="773314"/>
          </a:xfrm>
          <a:prstGeom prst="rect">
            <a:avLst/>
          </a:prstGeom>
        </p:spPr>
      </p:pic>
      <p:sp>
        <p:nvSpPr>
          <p:cNvPr id="14" name="Titre 3"/>
          <p:cNvSpPr txBox="1">
            <a:spLocks/>
          </p:cNvSpPr>
          <p:nvPr/>
        </p:nvSpPr>
        <p:spPr>
          <a:xfrm>
            <a:off x="1799808" y="59405"/>
            <a:ext cx="6179353" cy="601015"/>
          </a:xfrm>
          <a:prstGeom prst="rect">
            <a:avLst/>
          </a:prstGeom>
        </p:spPr>
        <p:style>
          <a:lnRef idx="1">
            <a:schemeClr val="accent1"/>
          </a:lnRef>
          <a:fillRef idx="3">
            <a:schemeClr val="accent1"/>
          </a:fillRef>
          <a:effectRef idx="2">
            <a:schemeClr val="accent1"/>
          </a:effectRef>
          <a:fontRef idx="minor">
            <a:schemeClr val="lt1"/>
          </a:fontRef>
        </p:style>
        <p:txBody>
          <a:bodyPr>
            <a:noAutofit/>
          </a:bodyPr>
          <a:lstStyle>
            <a:lvl1pPr algn="l" defTabSz="1625529" rtl="0" eaLnBrk="1" latinLnBrk="0" hangingPunct="1">
              <a:lnSpc>
                <a:spcPct val="90000"/>
              </a:lnSpc>
              <a:spcBef>
                <a:spcPct val="0"/>
              </a:spcBef>
              <a:buNone/>
              <a:defRPr sz="7822"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000" dirty="0" smtClean="0"/>
              <a:t>Parcours du patient consultant aux établissements de </a:t>
            </a:r>
            <a:r>
              <a:rPr lang="en-GB" sz="2000" dirty="0" smtClean="0"/>
              <a:t>santé (Publics et </a:t>
            </a:r>
            <a:r>
              <a:rPr lang="en-GB" sz="2000" dirty="0" err="1" smtClean="0"/>
              <a:t>privés</a:t>
            </a:r>
            <a:r>
              <a:rPr lang="en-GB" sz="2000" dirty="0" smtClean="0"/>
              <a:t>) </a:t>
            </a:r>
            <a:endParaRPr lang="en-GB" sz="2000" dirty="0"/>
          </a:p>
        </p:txBody>
      </p:sp>
    </p:spTree>
    <p:extLst>
      <p:ext uri="{BB962C8B-B14F-4D97-AF65-F5344CB8AC3E}">
        <p14:creationId xmlns:p14="http://schemas.microsoft.com/office/powerpoint/2010/main" val="2765449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au Présentation Microsoft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pediatrie </Template>
  <TotalTime>378</TotalTime>
  <Words>921</Words>
  <Application>Microsoft Office PowerPoint</Application>
  <PresentationFormat>Personnalisé</PresentationFormat>
  <Paragraphs>92</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Cambria</vt:lpstr>
      <vt:lpstr>Times New Roman</vt:lpstr>
      <vt:lpstr>Nouveau Présentation Microsoft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ETS</dc:creator>
  <cp:lastModifiedBy>ETS</cp:lastModifiedBy>
  <cp:revision>32</cp:revision>
  <dcterms:created xsi:type="dcterms:W3CDTF">2020-04-05T18:07:42Z</dcterms:created>
  <dcterms:modified xsi:type="dcterms:W3CDTF">2020-04-07T20:40:33Z</dcterms:modified>
</cp:coreProperties>
</file>